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79"/>
  </p:notesMasterIdLst>
  <p:sldIdLst>
    <p:sldId id="256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9" r:id="rId21"/>
    <p:sldId id="398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53" r:id="rId48"/>
    <p:sldId id="425" r:id="rId49"/>
    <p:sldId id="426" r:id="rId50"/>
    <p:sldId id="427" r:id="rId51"/>
    <p:sldId id="428" r:id="rId52"/>
    <p:sldId id="429" r:id="rId53"/>
    <p:sldId id="430" r:id="rId54"/>
    <p:sldId id="431" r:id="rId55"/>
    <p:sldId id="433" r:id="rId56"/>
    <p:sldId id="434" r:id="rId57"/>
    <p:sldId id="435" r:id="rId58"/>
    <p:sldId id="436" r:id="rId59"/>
    <p:sldId id="454" r:id="rId60"/>
    <p:sldId id="455" r:id="rId61"/>
    <p:sldId id="437" r:id="rId62"/>
    <p:sldId id="443" r:id="rId63"/>
    <p:sldId id="442" r:id="rId64"/>
    <p:sldId id="439" r:id="rId65"/>
    <p:sldId id="440" r:id="rId66"/>
    <p:sldId id="441" r:id="rId67"/>
    <p:sldId id="438" r:id="rId68"/>
    <p:sldId id="444" r:id="rId69"/>
    <p:sldId id="445" r:id="rId70"/>
    <p:sldId id="446" r:id="rId71"/>
    <p:sldId id="447" r:id="rId72"/>
    <p:sldId id="448" r:id="rId73"/>
    <p:sldId id="449" r:id="rId74"/>
    <p:sldId id="450" r:id="rId75"/>
    <p:sldId id="451" r:id="rId76"/>
    <p:sldId id="452" r:id="rId77"/>
    <p:sldId id="291" r:id="rId78"/>
  </p:sldIdLst>
  <p:sldSz cx="18288000" cy="10287000"/>
  <p:notesSz cx="6858000" cy="9144000"/>
  <p:embeddedFontLst>
    <p:embeddedFont>
      <p:font typeface="맑은 고딕" panose="020B0503020000020004" pitchFamily="34" charset="-127"/>
      <p:regular r:id="rId80"/>
      <p:bold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AD7"/>
    <a:srgbClr val="E46C0A"/>
    <a:srgbClr val="EC1651"/>
    <a:srgbClr val="FBC422"/>
    <a:srgbClr val="FE98F9"/>
    <a:srgbClr val="F9C7C9"/>
    <a:srgbClr val="394CB5"/>
    <a:srgbClr val="EC4A52"/>
    <a:srgbClr val="FAB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2" autoAdjust="0"/>
    <p:restoredTop sz="85159" autoAdjust="0"/>
  </p:normalViewPr>
  <p:slideViewPr>
    <p:cSldViewPr snapToGrid="0">
      <p:cViewPr varScale="1">
        <p:scale>
          <a:sx n="68" d="100"/>
          <a:sy n="68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054AF-692A-42DF-91F9-81DF289757A7}" type="datetimeFigureOut">
              <a:rPr lang="ko-KR" altLang="en-US" smtClean="0"/>
              <a:t>2025. 12. 12.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5E348-0E32-436E-906A-2326BDCE49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7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56F20-9B57-DEA2-B31F-26125375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D1FFF-A716-DFC9-C0B9-5DC24035F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D9C62-B8C3-4533-0ED1-F7683F771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55F09-E607-4E77-B473-12670B290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0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7E3F7-BD05-D0F1-BD5D-8BD2217B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55471-AACB-3044-00E3-0A51BBA7D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FADF4-8C80-1FA8-7DB3-4ED085731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BEFBF-78B6-0891-02D0-653B4C2A6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00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E767-8282-78F7-74E4-9328E3A37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4C660-6FCC-BEA7-AAAE-2769BE90B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CFD48-1621-6FA3-11A8-26831403B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A810C-791A-818F-3A16-EEC5FFD62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2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3AD52-1D7E-A432-34D6-C20F43EB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C505E-ED98-4DB4-AEB0-485A61552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BE41C-E69C-ED77-DADC-D27C6E484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E4087-77B9-D143-C1E4-5BC45AFAB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30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2ED9-6F76-0A44-122A-1186282AF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23D6F-B2E5-6AFE-E568-A2D0678D9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E374A-D556-4950-7FB1-5CBA8B775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6F3E3-4DDC-7D6F-11B5-8887DF784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25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E67E5-FE70-3157-31FE-C90303655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F3A8E-468A-EF42-982D-F01D00610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4FC8D-9EB4-7400-2980-168E7E356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5E639-593A-654B-811F-10BBBB28B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32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9D138-E8AA-C22C-AEA0-AE59FDBE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E1994-7DC3-EB28-4F60-C6030A4EF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AF2AF-867A-2512-BC48-698508889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E181A-DB82-8D78-E23D-EC6393C98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92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490C-B80F-73F0-A4F0-810BEB50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F6FD7-4891-D9F4-3D2E-CD69C5588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BB2DF-E265-0A1F-5532-071A5B82D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E672B-DA9A-7446-7E65-A6DFA6E0D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1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FCA24-EC57-3E60-6EBF-D37B0391A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F9E25-C40A-7DB8-A936-147321B59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DBE82-37CC-21A8-376A-36A840325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6B4F0-4312-393F-A66C-9B7138C24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70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216D7-2ED1-CE57-D9ED-9C75AEDDC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0E5E3-2E3A-5E33-D4D4-A79524944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8E59D-2533-DD62-71F8-B7562CA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474B4-16FC-5235-48A3-479329BB6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7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EF56-A6EA-4AD4-43FC-06BBC2B69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BFA5DA-B49C-5B50-E33E-FE699BAFC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7F86B-DB54-39FC-FB82-13EC902FF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7E676-811F-949B-5E2F-7ABF24437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3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DD24-B2FD-5544-9B94-6035928B0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EB81BD-98F6-C751-1023-597F1A91A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834B0-41E7-60D4-D548-00D487993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30B8-A392-B382-DAC5-8004DC32C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21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8FDAE-A23B-1B07-FE57-5072EA807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63B11-31B6-7945-F066-10452FE0A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3000B-07B7-7B86-86A4-ED0A6B081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EE7D3-1A0E-9B0C-DF9B-5397D1CEE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879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9A6A7-D44C-4DD5-1389-B5E673345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F46C5-C737-55AB-C6F0-3AF6320E8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5BEAEF-5970-7903-0EBA-6E41BC880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ED7C7-448B-7230-A726-54423D6C2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07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42586-7A23-06DF-5C90-E8ADBE08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0D60D-C977-E9F2-B0F9-7148643C4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2690B-63BF-A3F5-41E7-E5A56862E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56F36-52A1-C69E-6895-CDE35C834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013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023E7-DDDB-CF2D-7C38-887F35DB1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D97DD-A443-F003-9316-A75EEE4CE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C5901-30E1-3A12-7A97-C3FE4287B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3A5C3-947D-134E-7323-9FFC505BB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16AAD-E8CC-6E29-4451-D36963729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123DD-D7BE-BD50-A4A1-C5BB08DB2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BE1D7E-50AE-3A69-D8CB-0EF679A9E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A7876-9C1F-5A5F-04E0-964A3531C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70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2E5F1-FB4A-B943-35A9-96342ACB2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E139E-1D80-E823-0961-120DCBA57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C35F4-6217-2FAF-1BC0-73D29639C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FAA56-5F05-8326-27D1-511DDA380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5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0820-0721-AAF5-53A9-CC5B5AB6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36EF6-3091-E122-CBCA-B8AA83454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B6D22-4613-D93B-0AAF-42D7370FD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6680F-BD4B-EF9C-7384-58F01316B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21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9F086-367A-36B0-FBBF-45C259146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E24F8-D178-70AA-4D5A-62C05EF64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3E3C90-364C-A143-9707-AAA529022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D51AD-0910-8EEA-0191-8E933A66B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80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0575D-DDF8-4E71-EE2E-5484157F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CE110-CF6A-A423-E763-7D7C751BE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3C294-AA52-3101-AEE7-CE0960B24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F8B45-0323-ADD5-4D1A-5C7C966C8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788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69D11-8F58-F8CC-8877-C41BEB14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E2E6E-3BA8-F52A-03F9-6AE51FC46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44E95-CBAE-0981-0B73-326C6ABBE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5A648-4F65-7B7D-DEF6-9D61F32AE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1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70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E940-B66E-FCF6-4700-73BCFB8F3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37F5E-C58C-BAE0-8E07-DDC8335A7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A66F3-1DAD-D1B8-1B73-1DB4B4E00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50E1B-5E75-2148-9F9D-F747E3B52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47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E9CFA-DAAC-4839-9E68-0EF9EA101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584DDC-1AC6-6A3D-D11C-389E32662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54850-2E87-FD03-86BE-018359C98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A3211-E35A-6DDB-BCBF-D92669B38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97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2495F-F923-9C5E-BDF3-23673CBA2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5FFFC-0615-E5FA-A0B0-92644CD97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FA5CE-833E-D829-8E4F-494DA4906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A2491-5D78-5DAA-147A-3610DD3DC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73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00708-B4F8-1826-3DF3-5BF111374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A7357-D8EE-8BF3-9C7C-AC7DF24CD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272FD-BA57-459A-E262-8CBCC19F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C931B-FADB-DBC1-6180-EFB788BA6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9726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F0360-3170-2487-AED0-69ED60B85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9BEDE-ABC2-65F6-50A7-FA2A0EDC9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31916-EC16-5421-8125-7422C7EA5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EA585-D0A3-F1E1-0A38-0F9BAC659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25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84DD6-2C0D-C90D-EF33-0101EF484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3A41B-9859-84C2-9102-49CE96F3D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05B5F-99FA-8416-BB36-9D8532325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FDD19-6D94-507F-037B-9D8BAF9B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406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B8AA6-3AD7-04D9-DE0C-C69ADD1F8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4C870-1D0B-BC0C-0DCF-A56CFD99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913D0-94AD-B8E2-CA89-AA83D46D0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90D9-A2B2-AAE4-1FD9-AB14A7889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50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53FE-5D89-75E4-2D77-B2EEADA4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046D9-5F3B-D158-9FF2-CE22B0F88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AB7251-B568-C3F2-0FF6-53B870FEE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66E17-272F-A10C-3478-A11757389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571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1F877-DD8A-C8F0-FA23-4A1789DE2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517EA-9009-DDFF-6B33-F30F7950C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57C11-DB69-42C5-0F6E-D06BE7CA6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3555-57A4-61A7-99B1-F7E3F1A34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35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E1AB2-0758-C0D9-BE32-A13FB6EA2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2227B-2E69-00D1-36D5-43C5B6AA4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4DE7F-0804-EC8D-8CE5-656CD5E09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FBC27-0E3F-DF4D-55D8-7AF3FD8E5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2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C8BC0-A0D4-DFB9-E61C-0A37D62A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50030-14F0-CF05-9858-DBB92D986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AA2DA-C0D2-7B2F-8ED3-A2453FD41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ACA67-0A97-806D-78E1-0748A2EE8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54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2C5F1-42C6-2362-9484-3633717A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99DC5-01FA-F24F-971B-7A10A0956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DFF01-0DDC-3627-AB88-214F67DE8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22A4-596B-CD14-5E5A-9578AC77F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73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13656-6BF2-EEF1-C2DB-26FC45B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77E73-3E9D-2EB3-3739-3E3F3CA6A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36D18-540D-C7E9-3E3B-C45BC6AE1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88FC7-7C93-6D88-D8B5-1C71600EE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99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2E7C-D5CA-8F95-0763-6CF1457A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DE00B-2A2D-CDFA-F94C-5019A939F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1F3F10-049C-100E-886B-42D67E552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9AD35-6D5F-6849-BA68-99AB41C53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07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F8D69-EA01-9B7F-41A2-F5FA3096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EB81C-72D7-5333-D287-6E0EF7F97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95A56-E385-24F1-7C04-9C7A880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88FB1-5BE5-10E5-8186-C3C877E4C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208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203C-0718-3773-B18C-1063E96E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D63E6-C8E8-5DB3-B730-A9461B99F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5221A-F5B4-302A-CF3A-BE8AF972F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1D21-4034-B5C3-272D-FBDE8443C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08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B855D-660C-DAB5-F4EE-0CCDE3C3F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EE543-8C6F-12D7-B341-8EFF3A4B7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C1F1E-8F4D-DE13-91FB-B415AD56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8ADA6-A630-B61B-417D-0F77C6BA8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92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BD41C-A249-333A-D9AF-40DF07A29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77A80-53ED-FB5A-4B4E-007398081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595904-7968-A43D-B770-A80C940FD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ECFF-DDE9-582A-B5DF-2479A9CC0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9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F29FB-BCE1-F4EC-06C3-EDB6AA36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15F94-1F21-ABF6-C20E-7A8A45F26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5233C-1D17-4122-EF38-1D8FADF01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E6D3C-45FE-0636-686F-26BB882D8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158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0CC4B-39A9-BC01-94A4-18683445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AD9B2-24E2-8031-3E4F-31EB0AD84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50D9F-E1D9-B3D3-7CC3-A459AAB50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74C26-A862-B003-FF33-D6EE9EF16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44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08E0E-5DE4-FD59-3709-3A78DD421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A4332-ABDF-3847-04AB-41CEBB876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39CB94-0A92-0CC9-0AF0-5A0E886E6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36C13-2DD5-27AE-9ABB-4B9BA01C9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53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EE9F-D3EF-5A15-0365-37D28DE6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6FA7B-788C-903F-8E61-7525FC0E1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B33BBD-7D99-C1C1-6B5F-7ED89E5E5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7B3F4-3DEC-5C85-041E-CC339F03D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780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B1FF6-87C2-98D5-3061-A7ED39376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952741-9F38-44E5-755D-616D49B76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24796-230B-808C-F934-9CCB8BA83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7659E-CBA2-C6B4-56F7-BEBA08E9B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78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B0EE1-E2E3-1CD4-38CE-2BEC9D7F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034471-3774-0F6D-DF68-39D615866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34C07-0431-4E1C-7C0C-6F7FC11A9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EDAA9-9B2F-4DAA-A6F7-0B9E37654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104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7E14-25B9-2D47-0163-F9A465A35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ED11A-A6F4-AF7A-B9BA-AAF233BD5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BEC756-8280-C418-06BF-1ADA88D43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704AF-0994-B271-B8B4-760DBFD5E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90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F091D-CCDC-B946-BB49-53C1ACD5C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87D69-0B0E-D268-27FA-EAE6C2434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FA76A-11B9-E7B4-F387-F2E62D512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DC538-EABB-BEC8-D290-62D9A5601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396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AD4D6-28AC-9898-F3C6-028F160D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4204-A2B4-2E11-F897-B4A6C2359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54C2F-5ADE-CB1D-D973-B637E5AD7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DBD72-0157-A069-3CDB-C2B8A1BBA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01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8731D-B608-1994-FFDA-E6D22F1F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DD2CA-6518-BD11-9889-A615DF880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36CD1-68C9-268B-21AB-90FB2CEF1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A3ED3-1D90-642F-C0E8-371492455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329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7BC6B-DC5E-7B81-10E5-BCD2CE63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FEA8A-E424-8B9E-6171-E321C2991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E5E16B-02F9-6029-C88A-7722BCAF0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7E59B-2531-8C2C-AE17-462CE9D93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991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35C34-8FFB-3CDF-E5CB-46B325A1A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E4D3A-3B49-7394-DEAA-AF4C963A1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E7781-20C6-033A-E264-C87B82B19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6FFFB-B9C6-B180-9F27-5E5120AE4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04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D180C-659B-0C19-C306-10BF6111C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D5E21-0DE0-503C-96C7-D873331C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A3CAC-D0E9-9B1E-2FD5-4DAECE2CD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DE258-6712-16D1-A699-9291427F5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690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E861-D5AA-E2D5-CCC0-56A49737C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9D6BF-92AC-622E-C464-BDDC5307F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72554-F2F3-DAB9-BE51-F705D84AD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0870A-A327-1C2C-3AD7-1F9596F58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6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403F1-24A9-0482-5F15-3BD39078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54757-1E50-69F1-0A19-9FB8A524B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1F16A-7CBC-905D-940B-8DABC08FF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99D2-EDD7-9E2E-383A-ACD436CF5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632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FC766-1EC1-2C55-75CF-98622E16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475FD-0948-6E39-8AEE-D30E5FA41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1A80AD-15C2-E979-C5C9-8878F78B3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A69C9-8650-95E4-8B85-BCAEAF242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804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971AB-07B2-0FF5-A037-A10B7B3D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3BEB2-1FDB-D928-890C-EBB9F94BE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2867F-DC7D-A5FE-099B-5EC87C325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E815A-31A6-8237-D153-0CA763157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79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C3758-4F56-1F48-E1AF-B8A58BD27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340F5-11C5-642A-27CB-28B553567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E2D72-1DA0-90B0-293E-56D0EC843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5D877-627F-F00F-F2C5-313C6EE0F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3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8BE8-0BDB-4279-8D2C-056078F07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97029-44FB-1DDD-A61E-E989E5221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0AEFA-61DA-76C0-3ACD-9FAF12501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6AD6D-3B3D-78FD-8E42-F1AB9A939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7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090FB-F39E-6CD1-31A3-A7B61FD15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23645-A66A-11F8-1D67-7E47F08E7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5366D-D0EF-B8AD-9566-D1A093732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431FA-B776-9D6B-CF2C-598142C4F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95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BC998-F1A4-9847-B580-D776DBAC5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FD232-6EDD-1FE7-DBD2-17D1D470D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9471B-746C-E8C1-D2C3-20B1D0332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E4748-D84B-0315-7511-5A045A6EA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E348-0E32-436E-906A-2326BDCE49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0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garsampedro@ieee.org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39800"/>
            <a:ext cx="9906000" cy="1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23F20-348A-0B6C-1F4E-A7CDC2322569}"/>
              </a:ext>
            </a:extLst>
          </p:cNvPr>
          <p:cNvSpPr txBox="1"/>
          <p:nvPr/>
        </p:nvSpPr>
        <p:spPr>
          <a:xfrm>
            <a:off x="1780674" y="3721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90244-C446-989A-CC4E-D088DD1E92BD}"/>
              </a:ext>
            </a:extLst>
          </p:cNvPr>
          <p:cNvSpPr txBox="1"/>
          <p:nvPr/>
        </p:nvSpPr>
        <p:spPr>
          <a:xfrm>
            <a:off x="888474" y="3696950"/>
            <a:ext cx="17628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Introduction to Data</a:t>
            </a:r>
            <a:endParaRPr lang="en-PH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A9BD-2359-CFFE-2216-6789969E2063}"/>
              </a:ext>
            </a:extLst>
          </p:cNvPr>
          <p:cNvSpPr txBox="1"/>
          <p:nvPr/>
        </p:nvSpPr>
        <p:spPr>
          <a:xfrm>
            <a:off x="888474" y="7334672"/>
            <a:ext cx="12609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800" b="1" dirty="0"/>
              <a:t>Gabriel Avelino Sampedro, Ph.D.</a:t>
            </a:r>
            <a:endParaRPr lang="en-PH" sz="2800" dirty="0"/>
          </a:p>
          <a:p>
            <a:r>
              <a:rPr lang="en-PH" sz="2800" dirty="0"/>
              <a:t>Chairman, Korean Institute of Communications and Information Sciences - PH Section</a:t>
            </a:r>
          </a:p>
          <a:p>
            <a:r>
              <a:rPr lang="en-PH" sz="2800" dirty="0"/>
              <a:t>Founder / CEO, Philippine Coding 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4084F3-CBBE-2C10-FCCF-2275C5940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3" y="364079"/>
            <a:ext cx="3567184" cy="1972695"/>
          </a:xfrm>
          <a:prstGeom prst="rect">
            <a:avLst/>
          </a:prstGeom>
        </p:spPr>
      </p:pic>
      <p:pic>
        <p:nvPicPr>
          <p:cNvPr id="7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76074BCB-4457-350E-D4A1-7193CDE0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38" y="0"/>
            <a:ext cx="3282462" cy="246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ED294-F27F-62A0-9B97-9759826BE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86A2B7-D79C-BE5A-59D5-CEF8E975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6D9D2467-AB12-B3D7-DEB3-911B16B9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0FBF76-F594-1279-048A-3656BE399BB5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2D1B15-798B-1E7E-3911-092A3DF39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672" y="2776695"/>
            <a:ext cx="9381643" cy="7036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7DF36C-1369-3B15-BB3B-0091756B6418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</p:spTree>
    <p:extLst>
      <p:ext uri="{BB962C8B-B14F-4D97-AF65-F5344CB8AC3E}">
        <p14:creationId xmlns:p14="http://schemas.microsoft.com/office/powerpoint/2010/main" val="208696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F8349-5C65-D44E-80D7-7378802E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18622A-3395-6751-12C5-8BA67930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29450313-762C-9F27-234A-069DD9C4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A7003E-3361-C105-D240-BDDE5369F5B1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2201323-66A9-5357-0C50-EB684F513A9A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410A2-456F-BFCA-E87B-0224B9E0E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618" y="2749557"/>
            <a:ext cx="13780763" cy="68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1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E86D2-916D-F1EA-8617-0C3E84BA3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FE5E24-D484-8E7B-59C1-37FE8591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D8C1BEEE-8DDD-8804-3450-4D58E1D65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64F659-FEE9-6A15-E146-5460B360EB56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63C724-E557-8011-C658-5C67FAC7C671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DBA09-9213-9689-07F2-9CCEA841F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525" y="2429106"/>
            <a:ext cx="15996949" cy="729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5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50A5-16CB-BD24-DD47-0BBD3CD63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5A07AC-F4F3-74FB-C69E-0E94D5A9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D7C0A215-81CB-9FEE-4C16-352876B0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9931EE-41F0-A944-AE10-1A1879261F80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841C94-B436-D4CA-312A-E8A835565B3E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  <p:pic>
        <p:nvPicPr>
          <p:cNvPr id="4" name="Picture 3" descr="A collage of a dog&#10;&#10;AI-generated content may be incorrect.">
            <a:extLst>
              <a:ext uri="{FF2B5EF4-FFF2-40B4-BE49-F238E27FC236}">
                <a16:creationId xmlns:a16="http://schemas.microsoft.com/office/drawing/2014/main" id="{9C54B07A-5397-1F10-10C2-2376AAE17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604" y="2645175"/>
            <a:ext cx="13403546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E32D-78AB-054F-A8E3-F51D98AEA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065728-B253-4801-D7ED-AE39AC5BD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242C54FF-5254-2000-7EC3-6C9FFAFD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BEBAFC-E70C-4224-303A-41A7DAFFA217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0FEF41-C7D3-2F5A-A3C6-B899900B2F53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  <p:pic>
        <p:nvPicPr>
          <p:cNvPr id="3" name="Picture 2" descr="A close-up of a page&#10;&#10;AI-generated content may be incorrect.">
            <a:extLst>
              <a:ext uri="{FF2B5EF4-FFF2-40B4-BE49-F238E27FC236}">
                <a16:creationId xmlns:a16="http://schemas.microsoft.com/office/drawing/2014/main" id="{106A2F72-4B07-1D01-EB6C-076116CD4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78" y="2645175"/>
            <a:ext cx="16389422" cy="70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8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448E9-1B18-7B2C-1F23-E769B5466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987EB21-2904-FF14-E705-98424834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420B83D4-339C-E9D4-1DA8-741DD480E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16060-C93C-DE8B-DD98-B03274916BF6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1B913F-E189-AD6C-8ABF-7A00F817FE77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188CA-3A3E-82AD-EA2D-A48A2EC43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044" y="2645175"/>
            <a:ext cx="10569385" cy="73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1D422-E9A9-17EE-E741-CA0F1EF23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56C70C9-1F01-95D5-014A-9252081E7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B54B6900-C6C6-5B6A-9F38-77FBE5C20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C8F7A6-8233-A8D8-E708-40A693063644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E59CBD-13C9-1D96-B093-A059C115BAEB}"/>
              </a:ext>
            </a:extLst>
          </p:cNvPr>
          <p:cNvSpPr txBox="1"/>
          <p:nvPr/>
        </p:nvSpPr>
        <p:spPr>
          <a:xfrm>
            <a:off x="3580811" y="2479249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b="1" i="1" dirty="0">
                <a:effectLst/>
                <a:latin typeface="+mj-lt"/>
              </a:rPr>
              <a:t>Types of Data</a:t>
            </a:r>
          </a:p>
        </p:txBody>
      </p:sp>
      <p:pic>
        <p:nvPicPr>
          <p:cNvPr id="3074" name="Picture 2" descr="Data variety - Free electronics icons">
            <a:extLst>
              <a:ext uri="{FF2B5EF4-FFF2-40B4-BE49-F238E27FC236}">
                <a16:creationId xmlns:a16="http://schemas.microsoft.com/office/drawing/2014/main" id="{463793A4-910B-59B3-11C9-1DC5152CF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06" y="4390780"/>
            <a:ext cx="3416971" cy="341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34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92574-1597-4406-A2D7-503516F1C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4306A4-0F3B-A4BE-BC46-B3E1AE2D502A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86CE4-CA5E-C637-F10F-9DCB6191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D59C2E74-A65F-228C-3CC4-4381A4F1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205255-7B48-1D00-21FD-41A9E52C215B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700842-9C50-08EE-C340-AC5C2CDA67EE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TYPES OF DATA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2E1D7-A402-C295-62FA-374E2480BA78}"/>
              </a:ext>
            </a:extLst>
          </p:cNvPr>
          <p:cNvSpPr txBox="1"/>
          <p:nvPr/>
        </p:nvSpPr>
        <p:spPr>
          <a:xfrm>
            <a:off x="884858" y="6922262"/>
            <a:ext cx="8535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Categorical 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Data 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Descriptive information may take on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several distinct categories</a:t>
            </a:r>
          </a:p>
        </p:txBody>
      </p:sp>
      <p:pic>
        <p:nvPicPr>
          <p:cNvPr id="5122" name="Picture 2" descr="Data classification - Free technology icons">
            <a:extLst>
              <a:ext uri="{FF2B5EF4-FFF2-40B4-BE49-F238E27FC236}">
                <a16:creationId xmlns:a16="http://schemas.microsoft.com/office/drawing/2014/main" id="{13A76B72-BF73-EC7B-CB4E-E6FC2F14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36" y="2985615"/>
            <a:ext cx="3587931" cy="358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umbers - Free education icons">
            <a:extLst>
              <a:ext uri="{FF2B5EF4-FFF2-40B4-BE49-F238E27FC236}">
                <a16:creationId xmlns:a16="http://schemas.microsoft.com/office/drawing/2014/main" id="{B62677C2-2BBE-E486-B676-B5AA0F1B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99" y="3071117"/>
            <a:ext cx="3587931" cy="358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FACEA1-6854-4B2B-2697-419016A2A179}"/>
              </a:ext>
            </a:extLst>
          </p:cNvPr>
          <p:cNvSpPr txBox="1"/>
          <p:nvPr/>
        </p:nvSpPr>
        <p:spPr>
          <a:xfrm>
            <a:off x="8860921" y="6922262"/>
            <a:ext cx="8535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Numerical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 Data 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Numerical information that can be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objectively measured</a:t>
            </a:r>
          </a:p>
        </p:txBody>
      </p:sp>
    </p:spTree>
    <p:extLst>
      <p:ext uri="{BB962C8B-B14F-4D97-AF65-F5344CB8AC3E}">
        <p14:creationId xmlns:p14="http://schemas.microsoft.com/office/powerpoint/2010/main" val="76260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4C472-CA95-A68A-A27A-FCAF2B40A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839B9F-4804-8833-4D6E-719EA2FAF380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A21EC6-B2C3-54A5-5349-2D8B1D2DC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C218F6AF-3EAA-97A4-C5D2-ABDD7E74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040BFF-36CF-B9DF-C69A-629E294885EB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64DCD5-C67B-5B00-A71B-25B2336D7A2E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TYPES OF DATA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6A247-ADCE-3714-8482-6192566A73D8}"/>
              </a:ext>
            </a:extLst>
          </p:cNvPr>
          <p:cNvSpPr txBox="1"/>
          <p:nvPr/>
        </p:nvSpPr>
        <p:spPr>
          <a:xfrm>
            <a:off x="884858" y="6922262"/>
            <a:ext cx="8535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Ordinal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 Data 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Have a sense of ordering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37B91-4B48-3F34-B27A-80466066CAE4}"/>
              </a:ext>
            </a:extLst>
          </p:cNvPr>
          <p:cNvSpPr txBox="1"/>
          <p:nvPr/>
        </p:nvSpPr>
        <p:spPr>
          <a:xfrm>
            <a:off x="8860921" y="6922262"/>
            <a:ext cx="8535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Nominal Data 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No sense of ordering</a:t>
            </a:r>
          </a:p>
        </p:txBody>
      </p:sp>
      <p:pic>
        <p:nvPicPr>
          <p:cNvPr id="5126" name="Picture 6" descr="Steps - Free miscellaneous icons">
            <a:extLst>
              <a:ext uri="{FF2B5EF4-FFF2-40B4-BE49-F238E27FC236}">
                <a16:creationId xmlns:a16="http://schemas.microsoft.com/office/drawing/2014/main" id="{9E5AFD3C-85EE-1E57-215B-7D415ED1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726" y="2985615"/>
            <a:ext cx="4021710" cy="40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690D-0A60-CC00-7632-8C7BBE51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5596D7-144E-574F-B437-5D61F1FE9FB0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CEFF2C-748D-C735-7AB8-3E1E3ED4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13083296-2493-3506-D618-397F71837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BAF3A-7221-71D1-F7C0-C2981AFEF525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41DEC3-B5E7-D16F-A3C6-03293F09375F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TYPES OF DATA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E5574-ED76-2902-4C49-23BF11309B67}"/>
              </a:ext>
            </a:extLst>
          </p:cNvPr>
          <p:cNvSpPr txBox="1"/>
          <p:nvPr/>
        </p:nvSpPr>
        <p:spPr>
          <a:xfrm>
            <a:off x="884858" y="6922262"/>
            <a:ext cx="8535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Discrete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 Data 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Can take on specific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FAD2D-9529-2E19-FCCD-45B9C002EA01}"/>
              </a:ext>
            </a:extLst>
          </p:cNvPr>
          <p:cNvSpPr txBox="1"/>
          <p:nvPr/>
        </p:nvSpPr>
        <p:spPr>
          <a:xfrm>
            <a:off x="8860921" y="6922262"/>
            <a:ext cx="8535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Continuous Data 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Can take on any value within a range</a:t>
            </a:r>
          </a:p>
        </p:txBody>
      </p:sp>
      <p:pic>
        <p:nvPicPr>
          <p:cNvPr id="6150" name="Picture 6" descr="Measuring tape - Free wellness icons">
            <a:extLst>
              <a:ext uri="{FF2B5EF4-FFF2-40B4-BE49-F238E27FC236}">
                <a16:creationId xmlns:a16="http://schemas.microsoft.com/office/drawing/2014/main" id="{E6126BC8-9F9C-F3B8-CAA8-EB4D0080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510" y="3256969"/>
            <a:ext cx="3577786" cy="35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arget Generic Flat icon | Freepik">
            <a:extLst>
              <a:ext uri="{FF2B5EF4-FFF2-40B4-BE49-F238E27FC236}">
                <a16:creationId xmlns:a16="http://schemas.microsoft.com/office/drawing/2014/main" id="{6D25C6D1-8A8F-BF39-B3F6-1C7A637C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47" y="2613539"/>
            <a:ext cx="4308723" cy="430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35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03960-984A-185E-48BA-C5C1BDF5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0A8B4-0906-4368-A0A0-23D020B5183D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CBE87-2B9B-0797-AF25-12AC7B91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BB9B0DCE-58BA-12A8-55AA-E1441F12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56AF08-41A3-5587-B085-C2C45E35F50B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422D79-788C-906F-5E6F-504A3D108991}"/>
              </a:ext>
            </a:extLst>
          </p:cNvPr>
          <p:cNvSpPr txBox="1"/>
          <p:nvPr/>
        </p:nvSpPr>
        <p:spPr>
          <a:xfrm>
            <a:off x="3410829" y="1824134"/>
            <a:ext cx="1295247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DATA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1C108-DB1E-B537-0653-351A7C65988D}"/>
              </a:ext>
            </a:extLst>
          </p:cNvPr>
          <p:cNvSpPr txBox="1"/>
          <p:nvPr/>
        </p:nvSpPr>
        <p:spPr>
          <a:xfrm>
            <a:off x="884858" y="3964749"/>
            <a:ext cx="16107038" cy="351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800" dirty="0">
                <a:solidFill>
                  <a:srgbClr val="000000"/>
                </a:solidFill>
                <a:effectLst/>
                <a:latin typeface="+mj-lt"/>
              </a:rPr>
              <a:t>Scientists seek </a:t>
            </a:r>
            <a:r>
              <a:rPr lang="en-US" altLang="ko-KR" sz="3800" b="1" dirty="0">
                <a:solidFill>
                  <a:srgbClr val="000000"/>
                </a:solidFill>
                <a:effectLst/>
                <a:latin typeface="+mj-lt"/>
              </a:rPr>
              <a:t>to answer questions</a:t>
            </a:r>
            <a:r>
              <a:rPr lang="en-US" altLang="ko-KR" sz="3800" dirty="0">
                <a:solidFill>
                  <a:srgbClr val="000000"/>
                </a:solidFill>
                <a:effectLst/>
                <a:latin typeface="+mj-lt"/>
              </a:rPr>
              <a:t> using </a:t>
            </a:r>
            <a:r>
              <a:rPr lang="en-US" altLang="ko-KR" sz="3800" b="1" dirty="0">
                <a:solidFill>
                  <a:srgbClr val="000000"/>
                </a:solidFill>
                <a:effectLst/>
                <a:latin typeface="+mj-lt"/>
              </a:rPr>
              <a:t>rigorous methods</a:t>
            </a:r>
            <a:r>
              <a:rPr lang="en-US" altLang="ko-KR" sz="3800" dirty="0">
                <a:solidFill>
                  <a:srgbClr val="000000"/>
                </a:solidFill>
                <a:effectLst/>
                <a:latin typeface="+mj-lt"/>
              </a:rPr>
              <a:t> and </a:t>
            </a:r>
            <a:r>
              <a:rPr lang="en-US" altLang="ko-KR" sz="3800" b="1" dirty="0">
                <a:solidFill>
                  <a:srgbClr val="000000"/>
                </a:solidFill>
                <a:effectLst/>
                <a:latin typeface="+mj-lt"/>
              </a:rPr>
              <a:t>careful observation.</a:t>
            </a:r>
            <a:r>
              <a:rPr lang="en-US" altLang="ko-KR" sz="3800" dirty="0">
                <a:solidFill>
                  <a:srgbClr val="000000"/>
                </a:solidFill>
                <a:effectLst/>
                <a:latin typeface="+mj-lt"/>
              </a:rPr>
              <a:t> These observations – collected from the likes of field notes, surveys, and experiments – form the backbone of a statistical investigation and are called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94420-9EE2-A075-57E7-E2863EAF7F78}"/>
              </a:ext>
            </a:extLst>
          </p:cNvPr>
          <p:cNvSpPr txBox="1"/>
          <p:nvPr/>
        </p:nvSpPr>
        <p:spPr>
          <a:xfrm>
            <a:off x="884858" y="7674937"/>
            <a:ext cx="16107038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4000" dirty="0" err="1">
                <a:solidFill>
                  <a:srgbClr val="000000"/>
                </a:solidFill>
                <a:effectLst/>
                <a:latin typeface="+mj-lt"/>
              </a:rPr>
              <a:t>OpenIntro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 Statistics</a:t>
            </a:r>
            <a:endParaRPr lang="en-US" altLang="ko-KR" sz="4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6" name="Picture 2" descr="Data - Free business and finance icons">
            <a:extLst>
              <a:ext uri="{FF2B5EF4-FFF2-40B4-BE49-F238E27FC236}">
                <a16:creationId xmlns:a16="http://schemas.microsoft.com/office/drawing/2014/main" id="{143CA1A8-9DBF-0468-BCF9-3094BE5B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50" y="1744250"/>
            <a:ext cx="1907178" cy="190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76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B8D0F-961A-9410-1256-0E2B1FF95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E4099B-3E67-1A31-1C3D-13CBD02B754B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48126C-BCEE-CD19-68C4-7899B4C3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204BE4F2-F0E3-07CF-398E-850296B51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13EE46-3343-6893-CA01-D50A010D08D9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EC7FC4-0A27-E602-D144-C0A41DD0A13E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TYPES OF DATA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 descr="A diagram of data flow&#10;&#10;AI-generated content may be incorrect.">
            <a:extLst>
              <a:ext uri="{FF2B5EF4-FFF2-40B4-BE49-F238E27FC236}">
                <a16:creationId xmlns:a16="http://schemas.microsoft.com/office/drawing/2014/main" id="{E5E5BACC-6D69-34E9-2D8D-0F72963B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740" y="3651428"/>
            <a:ext cx="7697274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7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8A180-050B-0F00-9C9A-02E7FC89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372FBF-DDEF-7374-8F83-3DE10F0D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9CDB8581-2615-EFF1-EA54-E7FF7E40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28620B-3AC9-F4C9-4939-263746C27D86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34A4C6-AA9B-BDEB-B720-D852AC37E9BC}"/>
              </a:ext>
            </a:extLst>
          </p:cNvPr>
          <p:cNvSpPr txBox="1"/>
          <p:nvPr/>
        </p:nvSpPr>
        <p:spPr>
          <a:xfrm>
            <a:off x="3580811" y="2479249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b="1" i="1" dirty="0">
                <a:effectLst/>
                <a:latin typeface="+mj-lt"/>
              </a:rPr>
              <a:t>Forms of Data</a:t>
            </a:r>
          </a:p>
        </p:txBody>
      </p:sp>
      <p:pic>
        <p:nvPicPr>
          <p:cNvPr id="7170" name="Picture 2" descr="Data collection - Free files and folders icons">
            <a:extLst>
              <a:ext uri="{FF2B5EF4-FFF2-40B4-BE49-F238E27FC236}">
                <a16:creationId xmlns:a16="http://schemas.microsoft.com/office/drawing/2014/main" id="{80185176-ECEC-5774-EE8D-75B48D931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102" y="4384507"/>
            <a:ext cx="3557125" cy="355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97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D299-71B1-BBE6-FF3B-C42201F8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2EA756-BB01-B573-6575-E4B288EDCC22}"/>
              </a:ext>
            </a:extLst>
          </p:cNvPr>
          <p:cNvSpPr txBox="1"/>
          <p:nvPr/>
        </p:nvSpPr>
        <p:spPr>
          <a:xfrm>
            <a:off x="1573989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396143-798C-E033-787B-5A63E5A7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2E4066B3-C9B5-4A1B-871A-1B8EF67D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63ADDC-144D-FFDE-3B85-5FED3009B490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C4C776-16E5-6A62-6FAA-57542D8B29EA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FORMS OF DATA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36A2C-9416-9F78-4715-DAFBF594788E}"/>
              </a:ext>
            </a:extLst>
          </p:cNvPr>
          <p:cNvSpPr txBox="1"/>
          <p:nvPr/>
        </p:nvSpPr>
        <p:spPr>
          <a:xfrm>
            <a:off x="1511325" y="5115659"/>
            <a:ext cx="3868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Structured</a:t>
            </a:r>
            <a:endParaRPr lang="en-US" altLang="ko-KR" sz="4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9218" name="Picture 2" descr="Structure - Free business icons">
            <a:extLst>
              <a:ext uri="{FF2B5EF4-FFF2-40B4-BE49-F238E27FC236}">
                <a16:creationId xmlns:a16="http://schemas.microsoft.com/office/drawing/2014/main" id="{38DDF93E-4649-5E59-9A44-9CCFDC549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19" y="26168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structured data - Free computer icons">
            <a:extLst>
              <a:ext uri="{FF2B5EF4-FFF2-40B4-BE49-F238E27FC236}">
                <a16:creationId xmlns:a16="http://schemas.microsoft.com/office/drawing/2014/main" id="{E856BC3A-4BDC-6392-DFFC-04E67F61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83" y="26528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8B589-1CA4-C70F-B95E-17E52B53D5BA}"/>
              </a:ext>
            </a:extLst>
          </p:cNvPr>
          <p:cNvSpPr txBox="1"/>
          <p:nvPr/>
        </p:nvSpPr>
        <p:spPr>
          <a:xfrm>
            <a:off x="6980589" y="5102565"/>
            <a:ext cx="3868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Uns</a:t>
            </a:r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tructured</a:t>
            </a:r>
            <a:endParaRPr lang="en-US" altLang="ko-KR" sz="4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9222" name="Picture 6" descr="Bar graph - Free business icons">
            <a:extLst>
              <a:ext uri="{FF2B5EF4-FFF2-40B4-BE49-F238E27FC236}">
                <a16:creationId xmlns:a16="http://schemas.microsoft.com/office/drawing/2014/main" id="{99F63992-7134-334E-0D81-EA2395F5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077" y="2420951"/>
            <a:ext cx="2830286" cy="28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7E7E0-5E1C-7220-3243-C87A36808C4A}"/>
              </a:ext>
            </a:extLst>
          </p:cNvPr>
          <p:cNvSpPr txBox="1"/>
          <p:nvPr/>
        </p:nvSpPr>
        <p:spPr>
          <a:xfrm>
            <a:off x="12495134" y="5115659"/>
            <a:ext cx="3868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Graph-based</a:t>
            </a:r>
            <a:endParaRPr lang="en-US" altLang="ko-KR" sz="400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EA4BA-D5DC-7393-DF5C-248D92030390}"/>
              </a:ext>
            </a:extLst>
          </p:cNvPr>
          <p:cNvSpPr txBox="1"/>
          <p:nvPr/>
        </p:nvSpPr>
        <p:spPr>
          <a:xfrm>
            <a:off x="1573989" y="7611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57727-3F53-F3B8-2C8E-4952B9FE0595}"/>
              </a:ext>
            </a:extLst>
          </p:cNvPr>
          <p:cNvSpPr txBox="1"/>
          <p:nvPr/>
        </p:nvSpPr>
        <p:spPr>
          <a:xfrm>
            <a:off x="1511325" y="9075826"/>
            <a:ext cx="3868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Language</a:t>
            </a:r>
            <a:endParaRPr lang="en-US" altLang="ko-KR" sz="400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AE2E60-4C81-FECC-6C70-73EB00243F51}"/>
              </a:ext>
            </a:extLst>
          </p:cNvPr>
          <p:cNvSpPr txBox="1"/>
          <p:nvPr/>
        </p:nvSpPr>
        <p:spPr>
          <a:xfrm>
            <a:off x="6980589" y="9062732"/>
            <a:ext cx="3868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Audio &amp; Video</a:t>
            </a:r>
            <a:endParaRPr lang="en-US" altLang="ko-KR" sz="400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06A1C1-C01E-0228-5493-AEE7E292708E}"/>
              </a:ext>
            </a:extLst>
          </p:cNvPr>
          <p:cNvSpPr txBox="1"/>
          <p:nvPr/>
        </p:nvSpPr>
        <p:spPr>
          <a:xfrm>
            <a:off x="12495134" y="9075826"/>
            <a:ext cx="3868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Generated</a:t>
            </a:r>
            <a:endParaRPr lang="en-US" altLang="ko-KR" sz="4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9224" name="Picture 8" descr="Script - Free business icons">
            <a:extLst>
              <a:ext uri="{FF2B5EF4-FFF2-40B4-BE49-F238E27FC236}">
                <a16:creationId xmlns:a16="http://schemas.microsoft.com/office/drawing/2014/main" id="{0ECEE571-2102-A8BE-98A9-3AF1A207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773" y="6482387"/>
            <a:ext cx="2647406" cy="264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Film roll - Free art icons">
            <a:extLst>
              <a:ext uri="{FF2B5EF4-FFF2-40B4-BE49-F238E27FC236}">
                <a16:creationId xmlns:a16="http://schemas.microsoft.com/office/drawing/2014/main" id="{39452CDC-9ED4-410C-C3A9-63CDB4D0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92" y="6063875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Monitor - Free computer icons">
            <a:extLst>
              <a:ext uri="{FF2B5EF4-FFF2-40B4-BE49-F238E27FC236}">
                <a16:creationId xmlns:a16="http://schemas.microsoft.com/office/drawing/2014/main" id="{7920919E-B04F-DA9E-D87E-202210FF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820" y="5935195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38A54-EE93-6396-FC11-F6BAF496E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BED3C-5DBD-EC05-2078-9BA1912031DD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0E97F5-B8BD-F7D8-CAE7-3984E6F1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532D51AF-BB4B-84FD-58E9-A4A2A26F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1E7751-44AC-C6CD-905E-A8DD43995899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2F6673-8E5D-8A7C-F710-03755A2AE60B}"/>
              </a:ext>
            </a:extLst>
          </p:cNvPr>
          <p:cNvSpPr txBox="1"/>
          <p:nvPr/>
        </p:nvSpPr>
        <p:spPr>
          <a:xfrm>
            <a:off x="884858" y="2429106"/>
            <a:ext cx="16107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Structured Data</a:t>
            </a:r>
          </a:p>
          <a:p>
            <a:pPr algn="ctr"/>
            <a:r>
              <a:rPr lang="en-US" altLang="ko-KR" sz="5000" dirty="0">
                <a:solidFill>
                  <a:srgbClr val="000000"/>
                </a:solidFill>
                <a:effectLst/>
                <a:latin typeface="+mj-lt"/>
              </a:rPr>
              <a:t>Adheres to some structured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3799-6F9D-D46C-C8A0-FED5D7143463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FORMS OF DATA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48EE2-AB33-5D5B-F446-04A1D5B63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84" y="4156212"/>
            <a:ext cx="15969412" cy="51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4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16C6-AB7A-3EF4-F441-9E3BC46FC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6D9949-9D2B-1AA3-1A43-758F0B55E935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524147-A111-57AE-56DA-B0DF1F1D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BD8F4E69-84BD-A081-A851-B2EC58C9E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E0BDC-E897-CA50-6656-7E2F83223E6C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A6B4CF-BC18-7F67-C5B2-BC41536CAA40}"/>
              </a:ext>
            </a:extLst>
          </p:cNvPr>
          <p:cNvSpPr txBox="1"/>
          <p:nvPr/>
        </p:nvSpPr>
        <p:spPr>
          <a:xfrm>
            <a:off x="884858" y="2429106"/>
            <a:ext cx="16107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Unstructured Data</a:t>
            </a:r>
          </a:p>
          <a:p>
            <a:pPr algn="ctr"/>
            <a:r>
              <a:rPr lang="en-US" altLang="ko-KR" sz="5000" dirty="0">
                <a:solidFill>
                  <a:srgbClr val="000000"/>
                </a:solidFill>
                <a:effectLst/>
                <a:latin typeface="+mj-lt"/>
              </a:rPr>
              <a:t>Does not adhere to a standardized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B7BD8-5B4B-1D2A-C0C6-2A9D3ACF90C9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FORMS OF DATA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00AAC-34C0-C534-3DAC-B28B53F42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4387850"/>
            <a:ext cx="13017500" cy="9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452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2A290-9AE1-86F5-E42D-56F59228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1AFB8-AE70-0087-29E1-9F61382012DD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66CE86-3A62-073E-7304-858639750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B52F247A-E594-0A4F-0216-7647946B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7EA15E-20EA-1DA5-809C-D3684F67F62F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E4029C-84EB-2E82-E6DE-3A762F8F8DEB}"/>
              </a:ext>
            </a:extLst>
          </p:cNvPr>
          <p:cNvSpPr txBox="1"/>
          <p:nvPr/>
        </p:nvSpPr>
        <p:spPr>
          <a:xfrm>
            <a:off x="884858" y="2429106"/>
            <a:ext cx="16107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Graph-based Data</a:t>
            </a:r>
          </a:p>
          <a:p>
            <a:pPr algn="ctr"/>
            <a:r>
              <a:rPr lang="en-US" altLang="ko-KR" sz="5000" dirty="0">
                <a:solidFill>
                  <a:srgbClr val="000000"/>
                </a:solidFill>
                <a:effectLst/>
                <a:latin typeface="+mj-lt"/>
              </a:rPr>
              <a:t>Represented as pairwise relationships between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B7FE1-68DF-724F-9A7C-1CEC00AC4F7F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FORMS OF DATA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E959B-85AF-4F21-B69C-73CC0B67D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858" y="4156212"/>
            <a:ext cx="9371037" cy="59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98861-7CED-D601-BA8D-659C3D60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8F7920-ACF4-0E9C-BCAF-26023F65B4CB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216774-CECC-C578-00A4-40634BB1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D6BF4475-24E0-AB94-ACFD-A3D3C9B34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15395A-3581-67A4-A0E4-2991702AEF27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11ED1E-5DDE-90D8-4697-7C9064D3A58B}"/>
              </a:ext>
            </a:extLst>
          </p:cNvPr>
          <p:cNvSpPr txBox="1"/>
          <p:nvPr/>
        </p:nvSpPr>
        <p:spPr>
          <a:xfrm>
            <a:off x="884858" y="2429106"/>
            <a:ext cx="16107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Natural Language</a:t>
            </a:r>
          </a:p>
          <a:p>
            <a:pPr algn="ctr"/>
            <a:r>
              <a:rPr lang="en-US" altLang="ko-KR" sz="5000" dirty="0">
                <a:solidFill>
                  <a:srgbClr val="000000"/>
                </a:solidFill>
                <a:effectLst/>
                <a:latin typeface="+mj-lt"/>
              </a:rPr>
              <a:t>Information expressed in human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2F365-D5D4-6F00-5E1C-C5724BA1EB6E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FORMS OF DATA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E565BC1D-C766-7C9F-636D-D929C33B9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095" y="4513407"/>
            <a:ext cx="1440381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17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08BC-65B7-774A-DBC2-E4D3A833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2FC544-363E-A288-3CE1-EAA6BBB4B8C0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ACD7F-16F3-6111-ADFD-E983F9BD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3B72484F-87B4-6682-6D4A-65AE540E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A267CB-7093-231B-9555-FB125082B0A4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EBA719-786C-AA78-CADC-53971D6D35E2}"/>
              </a:ext>
            </a:extLst>
          </p:cNvPr>
          <p:cNvSpPr txBox="1"/>
          <p:nvPr/>
        </p:nvSpPr>
        <p:spPr>
          <a:xfrm>
            <a:off x="884858" y="2429106"/>
            <a:ext cx="16107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Audio and Video Data</a:t>
            </a:r>
          </a:p>
          <a:p>
            <a:pPr algn="ctr"/>
            <a:r>
              <a:rPr lang="en-US" altLang="ko-KR" sz="5000" dirty="0">
                <a:solidFill>
                  <a:srgbClr val="000000"/>
                </a:solidFill>
                <a:effectLst/>
                <a:latin typeface="+mj-lt"/>
              </a:rPr>
              <a:t>Not represented in text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D5CBF-3A75-1A55-5388-9ED7F03F841A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FORMS OF DATA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1F25E-EFCF-3AC4-3050-342901DB7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333" y="4122985"/>
            <a:ext cx="9168655" cy="51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3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8486C-7F27-518E-B4A5-C8DC4D7B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8FCF60-38DD-8A79-2F42-76CE9FCEFA12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9C3EEA-A30B-E2C0-E0BE-D386DA47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7D2EEDF7-7767-C482-7F9E-B35B9EB4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F79678-C4BE-8F83-F896-2D6AD403054B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F9E79B-ABB7-2474-A48F-F8B713C0986A}"/>
              </a:ext>
            </a:extLst>
          </p:cNvPr>
          <p:cNvSpPr txBox="1"/>
          <p:nvPr/>
        </p:nvSpPr>
        <p:spPr>
          <a:xfrm>
            <a:off x="884858" y="2429106"/>
            <a:ext cx="16107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Generated Data</a:t>
            </a:r>
          </a:p>
          <a:p>
            <a:pPr algn="ctr"/>
            <a:r>
              <a:rPr lang="en-US" altLang="ko-KR" sz="5000" dirty="0">
                <a:solidFill>
                  <a:srgbClr val="000000"/>
                </a:solidFill>
                <a:effectLst/>
                <a:latin typeface="+mj-lt"/>
              </a:rPr>
              <a:t>Recorded by applications without human intervention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32D1F-73F4-2ED4-6655-0EAD3BEB4F24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FORMS OF DATA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C6447-E796-189C-5940-A6F81C4BC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172" y="4156212"/>
            <a:ext cx="10705656" cy="5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2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CC826-8859-0879-F62A-259A3598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A5C428-CF7A-C0C1-A0EE-DFC4FB2A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C7995C4C-6136-AF78-D68C-33F2EB696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0E07A8-AAA4-F349-7FB7-7BF790C097ED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F53243-679E-743B-8AD3-9C145C0FB9C7}"/>
              </a:ext>
            </a:extLst>
          </p:cNvPr>
          <p:cNvSpPr txBox="1"/>
          <p:nvPr/>
        </p:nvSpPr>
        <p:spPr>
          <a:xfrm>
            <a:off x="3580811" y="2479249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b="1" i="1" dirty="0">
                <a:effectLst/>
                <a:latin typeface="+mj-lt"/>
              </a:rPr>
              <a:t>Data Collection</a:t>
            </a:r>
          </a:p>
        </p:txBody>
      </p:sp>
      <p:pic>
        <p:nvPicPr>
          <p:cNvPr id="10242" name="Picture 2" descr="Data collection - Free files and folders icons">
            <a:extLst>
              <a:ext uri="{FF2B5EF4-FFF2-40B4-BE49-F238E27FC236}">
                <a16:creationId xmlns:a16="http://schemas.microsoft.com/office/drawing/2014/main" id="{9FA6FEE0-3255-E021-43AB-A97A5F62E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85" y="4298196"/>
            <a:ext cx="3509555" cy="350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63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1073D-ABC1-39F5-7811-64D8AB95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51BEC-2F3B-461E-588B-DE517329BF01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7E340F-4821-5D4C-73ED-B023D6C2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A7285EB2-F2BA-DEF9-8870-F0F9CBD4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1CF27-129A-AB5D-A731-0CA97E61C985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02CF87-5A8F-921F-8CF4-CA0BAC16CF09}"/>
              </a:ext>
            </a:extLst>
          </p:cNvPr>
          <p:cNvSpPr txBox="1"/>
          <p:nvPr/>
        </p:nvSpPr>
        <p:spPr>
          <a:xfrm>
            <a:off x="3410829" y="1824134"/>
            <a:ext cx="1295247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DATA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21F47-118F-3C66-5AF5-6A384E5C83CE}"/>
              </a:ext>
            </a:extLst>
          </p:cNvPr>
          <p:cNvSpPr txBox="1"/>
          <p:nvPr/>
        </p:nvSpPr>
        <p:spPr>
          <a:xfrm>
            <a:off x="884858" y="3964749"/>
            <a:ext cx="16107038" cy="369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Data refers to pieces of facts and statistics collected and recorded for the purposes of analysis.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000000"/>
                </a:solidFill>
                <a:latin typeface="+mj-lt"/>
              </a:rPr>
              <a:t>Data is </a:t>
            </a:r>
            <a:r>
              <a:rPr lang="en-US" altLang="ko-KR" sz="4000" i="1" dirty="0">
                <a:solidFill>
                  <a:srgbClr val="000000"/>
                </a:solidFill>
                <a:latin typeface="+mj-lt"/>
              </a:rPr>
              <a:t>all around us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A collection of related pieces of data is sometimes referred to as a </a:t>
            </a:r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dataset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1026" name="Picture 2" descr="Data - Free business and finance icons">
            <a:extLst>
              <a:ext uri="{FF2B5EF4-FFF2-40B4-BE49-F238E27FC236}">
                <a16:creationId xmlns:a16="http://schemas.microsoft.com/office/drawing/2014/main" id="{0B34E0FD-1F5A-C1DD-C956-8D0FD1E1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50" y="1744250"/>
            <a:ext cx="1907178" cy="190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9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24F9-AF40-D8AA-67A5-AE52FD201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6EA04-EF41-DE11-4A12-CD9F8DB20584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6C8D2-3B14-C305-EFDA-CC477EC9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0487E96C-27A8-1DFC-5523-3E92586C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3B4135-E823-0F89-1E7F-B2D9720533B6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36DC957-52F4-62C4-C4D1-4E4FF46B7746}"/>
              </a:ext>
            </a:extLst>
          </p:cNvPr>
          <p:cNvSpPr txBox="1"/>
          <p:nvPr/>
        </p:nvSpPr>
        <p:spPr>
          <a:xfrm>
            <a:off x="4497006" y="2482982"/>
            <a:ext cx="1056339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DATA COLLECTION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91E98-1504-95F2-A72E-5479F6E4BF02}"/>
              </a:ext>
            </a:extLst>
          </p:cNvPr>
          <p:cNvSpPr txBox="1"/>
          <p:nvPr/>
        </p:nvSpPr>
        <p:spPr>
          <a:xfrm>
            <a:off x="884858" y="4463648"/>
            <a:ext cx="16107038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Data collected and recorded by other people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Public online sources 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– data made public over the internet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Private sources 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– contacting people or organizations to request for data</a:t>
            </a:r>
          </a:p>
        </p:txBody>
      </p:sp>
      <p:pic>
        <p:nvPicPr>
          <p:cNvPr id="2" name="Picture 2" descr="Data collection - Free files and folders icons">
            <a:extLst>
              <a:ext uri="{FF2B5EF4-FFF2-40B4-BE49-F238E27FC236}">
                <a16:creationId xmlns:a16="http://schemas.microsoft.com/office/drawing/2014/main" id="{C28E8B99-FA2E-69AC-93B3-4C3C4326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8" y="2343704"/>
            <a:ext cx="1828737" cy="18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39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3339-A92B-2BCB-B739-045F01911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4B10F6-388F-A5FC-D19B-6114183D5671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EDA5FD-381E-88E0-342E-B32926A6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6445C482-05DA-9B36-F5AF-0587FD70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46F05E-2208-A049-79D7-6D8F8106B888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0F24B6-6443-47F5-99C2-448590FD6D7D}"/>
              </a:ext>
            </a:extLst>
          </p:cNvPr>
          <p:cNvSpPr txBox="1"/>
          <p:nvPr/>
        </p:nvSpPr>
        <p:spPr>
          <a:xfrm>
            <a:off x="884858" y="7602295"/>
            <a:ext cx="8535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Observational Study</a:t>
            </a:r>
            <a:endParaRPr lang="en-US" altLang="ko-KR" sz="4000" b="1" dirty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Data where no treatment has been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explicitly applied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0591C-B480-C8D2-01BD-412FEE8AED4D}"/>
              </a:ext>
            </a:extLst>
          </p:cNvPr>
          <p:cNvSpPr txBox="1"/>
          <p:nvPr/>
        </p:nvSpPr>
        <p:spPr>
          <a:xfrm>
            <a:off x="8860921" y="7602295"/>
            <a:ext cx="8535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Experiment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Data collected from studies where</a:t>
            </a:r>
          </a:p>
          <a:p>
            <a:pPr algn="ctr"/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treatments are assigned to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D21F1-4FFA-2802-A775-A90FAD52A920}"/>
              </a:ext>
            </a:extLst>
          </p:cNvPr>
          <p:cNvSpPr txBox="1"/>
          <p:nvPr/>
        </p:nvSpPr>
        <p:spPr>
          <a:xfrm>
            <a:off x="1358537" y="999005"/>
            <a:ext cx="1500476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COLLECTION</a:t>
            </a:r>
          </a:p>
          <a:p>
            <a:pPr algn="ctr">
              <a:buNone/>
            </a:pPr>
            <a:r>
              <a:rPr lang="en-US" altLang="ko-KR" sz="6000" b="1" dirty="0">
                <a:solidFill>
                  <a:srgbClr val="000000"/>
                </a:solidFill>
                <a:latin typeface="+mj-lt"/>
              </a:rPr>
              <a:t>Data collected by YOU</a:t>
            </a:r>
          </a:p>
        </p:txBody>
      </p:sp>
      <p:pic>
        <p:nvPicPr>
          <p:cNvPr id="12290" name="Picture 2" descr="Observation - Free ui icons">
            <a:extLst>
              <a:ext uri="{FF2B5EF4-FFF2-40B4-BE49-F238E27FC236}">
                <a16:creationId xmlns:a16="http://schemas.microsoft.com/office/drawing/2014/main" id="{B348446F-F3B1-66D4-F63C-C43C142A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49" y="3984553"/>
            <a:ext cx="3351989" cy="335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Experiment - Free education icons">
            <a:extLst>
              <a:ext uri="{FF2B5EF4-FFF2-40B4-BE49-F238E27FC236}">
                <a16:creationId xmlns:a16="http://schemas.microsoft.com/office/drawing/2014/main" id="{BD4BECA4-F72C-1CDC-8B31-F03E9BAC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364" y="3811088"/>
            <a:ext cx="3770811" cy="377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46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1709-EC4C-D684-588E-0AF4F4F64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7FD8D2-43B4-946F-3B15-249F5325BB0B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15F1CB-789F-96FC-993C-D468997B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9A4BB5FA-B777-978C-6715-CCFD5DD2B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F12AF2-9FEC-30D0-1688-B0910B43548D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3B7B0-39C5-572F-03F9-297939FA4A8B}"/>
              </a:ext>
            </a:extLst>
          </p:cNvPr>
          <p:cNvSpPr txBox="1"/>
          <p:nvPr/>
        </p:nvSpPr>
        <p:spPr>
          <a:xfrm>
            <a:off x="1358537" y="1437036"/>
            <a:ext cx="1500476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COLLECTION</a:t>
            </a:r>
          </a:p>
          <a:p>
            <a:pPr algn="ctr">
              <a:buNone/>
            </a:pPr>
            <a:r>
              <a:rPr lang="en-US" altLang="ko-KR" sz="6000" b="1" dirty="0">
                <a:solidFill>
                  <a:srgbClr val="000000"/>
                </a:solidFill>
                <a:latin typeface="+mj-lt"/>
              </a:rPr>
              <a:t>Observational 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3B0C1-7C65-E1C8-2DF4-DBF7A6D9743C}"/>
              </a:ext>
            </a:extLst>
          </p:cNvPr>
          <p:cNvSpPr txBox="1"/>
          <p:nvPr/>
        </p:nvSpPr>
        <p:spPr>
          <a:xfrm>
            <a:off x="884858" y="3744285"/>
            <a:ext cx="16107038" cy="413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Researchers perform an observational study when </a:t>
            </a: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they collect data in a way that does not interfere with how the data arise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Example: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Cell data taken from a sample of patients infected with COVID-19.</a:t>
            </a:r>
          </a:p>
        </p:txBody>
      </p:sp>
    </p:spTree>
    <p:extLst>
      <p:ext uri="{BB962C8B-B14F-4D97-AF65-F5344CB8AC3E}">
        <p14:creationId xmlns:p14="http://schemas.microsoft.com/office/powerpoint/2010/main" val="2019123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17523-5D41-0143-BE07-366C5B47A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14B0B9-0C34-DF04-B8CF-BBF795CFB553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448A38-7437-C207-B5E6-0FCE406E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08A4285B-D2B0-3B71-EAE8-787BC365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A2E2B8-10CB-AD8F-09B0-0D00E172B5C8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2A0425-81B3-2F8D-6867-7110A64EB05B}"/>
              </a:ext>
            </a:extLst>
          </p:cNvPr>
          <p:cNvSpPr txBox="1"/>
          <p:nvPr/>
        </p:nvSpPr>
        <p:spPr>
          <a:xfrm>
            <a:off x="1358537" y="1437036"/>
            <a:ext cx="1500476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COLLECTION</a:t>
            </a:r>
          </a:p>
          <a:p>
            <a:pPr algn="ctr">
              <a:buNone/>
            </a:pPr>
            <a:r>
              <a:rPr lang="en-US" altLang="ko-KR" sz="6000" b="1" dirty="0">
                <a:solidFill>
                  <a:srgbClr val="000000"/>
                </a:solidFill>
                <a:latin typeface="+mj-lt"/>
              </a:rPr>
              <a:t>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FE256-01A5-43FE-0B68-18D776B0D892}"/>
              </a:ext>
            </a:extLst>
          </p:cNvPr>
          <p:cNvSpPr txBox="1"/>
          <p:nvPr/>
        </p:nvSpPr>
        <p:spPr>
          <a:xfrm>
            <a:off x="884858" y="3744285"/>
            <a:ext cx="16107038" cy="5178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Researchers perform an experiment </a:t>
            </a: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by applying treatment to an experimental group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and comparing it against an untreated control group.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Example: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Cell data from 2 groups of COVID-19 patients, one given medicine and one given placebo treatment.</a:t>
            </a:r>
          </a:p>
        </p:txBody>
      </p:sp>
    </p:spTree>
    <p:extLst>
      <p:ext uri="{BB962C8B-B14F-4D97-AF65-F5344CB8AC3E}">
        <p14:creationId xmlns:p14="http://schemas.microsoft.com/office/powerpoint/2010/main" val="1241735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561ED-A8B5-AFCD-DCFE-D7DE9923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6BB8D-0870-4E73-15EF-D78174A43088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AE2A22-5942-D56F-ED85-EF4F716A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94B1877F-09EE-7976-7C45-9D0061C5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EB7631-03AC-2619-741D-CA6E987A12B9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363AAD-A239-9D29-5DF9-2FC9DB4DD198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413A7-3CAA-EE7B-1A5A-22EC1B392CA9}"/>
              </a:ext>
            </a:extLst>
          </p:cNvPr>
          <p:cNvSpPr txBox="1"/>
          <p:nvPr/>
        </p:nvSpPr>
        <p:spPr>
          <a:xfrm>
            <a:off x="884858" y="3391391"/>
            <a:ext cx="16107038" cy="5178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In an observational study, only </a:t>
            </a: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correlation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, or relationship between variables can be concluded.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An experiment is needed for </a:t>
            </a: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causation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 to be established, by isolating all other variables aside from the one being treated.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 Causation ≠ Correlation</a:t>
            </a:r>
          </a:p>
        </p:txBody>
      </p:sp>
    </p:spTree>
    <p:extLst>
      <p:ext uri="{BB962C8B-B14F-4D97-AF65-F5344CB8AC3E}">
        <p14:creationId xmlns:p14="http://schemas.microsoft.com/office/powerpoint/2010/main" val="58678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A474-49A8-3279-1B01-6D31F5920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AB7F4A-4A36-2BE8-A60C-763C08895004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42631-AFD3-8111-F56C-8936D7D4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96025295-5739-34A0-5AD2-9053CF46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E21D1F-8FD1-F13D-FF4E-D0F4B142DBA2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D57F70-4AE8-3DCC-5C1C-D9279B9CF259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8761B-75E5-3DF5-CA5E-1978E3B42CE8}"/>
              </a:ext>
            </a:extLst>
          </p:cNvPr>
          <p:cNvSpPr txBox="1"/>
          <p:nvPr/>
        </p:nvSpPr>
        <p:spPr>
          <a:xfrm>
            <a:off x="1358537" y="3391391"/>
            <a:ext cx="9016788" cy="6217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Data may be collected not for any specific research question or purpose, but just collected for future potential analysis.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Example: website interaction logs</a:t>
            </a:r>
          </a:p>
        </p:txBody>
      </p:sp>
      <p:pic>
        <p:nvPicPr>
          <p:cNvPr id="14338" name="Picture 2" descr="Website - Free computer icons">
            <a:extLst>
              <a:ext uri="{FF2B5EF4-FFF2-40B4-BE49-F238E27FC236}">
                <a16:creationId xmlns:a16="http://schemas.microsoft.com/office/drawing/2014/main" id="{D0375F94-33CB-1CD4-2B43-FBA0CA20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846" y="339139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610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207AA-EBD3-15C8-71B8-E4957517E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35C93-24AA-5ECD-A841-B2B901C9AF8B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C9ED84-7A68-6311-C5B4-6A5E1A6F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5E9BC692-8652-2FF9-AA97-ADA69931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291DEC-93EB-3D47-6A9F-5C1C9C429002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670609-8938-7A7D-2DA1-44415C8DC27A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62D00-6888-D4AF-1354-A7D5BA9E5139}"/>
              </a:ext>
            </a:extLst>
          </p:cNvPr>
          <p:cNvSpPr txBox="1"/>
          <p:nvPr/>
        </p:nvSpPr>
        <p:spPr>
          <a:xfrm>
            <a:off x="1358537" y="2606587"/>
            <a:ext cx="9016788" cy="725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Data could already exist somewhere in the world, waiting to be collected for some research goal or purpose.</a:t>
            </a:r>
          </a:p>
          <a:p>
            <a:pPr>
              <a:lnSpc>
                <a:spcPct val="150000"/>
              </a:lnSpc>
            </a:pPr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Example: scraping movie reviews</a:t>
            </a:r>
          </a:p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from Metacritic</a:t>
            </a:r>
          </a:p>
        </p:txBody>
      </p:sp>
      <p:pic>
        <p:nvPicPr>
          <p:cNvPr id="18434" name="Picture 2" descr="Talk - Free people icons">
            <a:extLst>
              <a:ext uri="{FF2B5EF4-FFF2-40B4-BE49-F238E27FC236}">
                <a16:creationId xmlns:a16="http://schemas.microsoft.com/office/drawing/2014/main" id="{461D7D5B-07FB-EAA4-D1D1-B9098B04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529" y="3987679"/>
            <a:ext cx="4494031" cy="44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99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D6B-6D27-F458-4E24-8394AE265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558DC4-F7E8-3DE0-EEAC-B0990943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34C5B2F5-1B67-BEE5-ADAB-754224D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AE4D02-616A-365F-4070-075B39C70107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ABD2D3-751F-FE87-55B1-BB3E8ED576DE}"/>
              </a:ext>
            </a:extLst>
          </p:cNvPr>
          <p:cNvSpPr txBox="1"/>
          <p:nvPr/>
        </p:nvSpPr>
        <p:spPr>
          <a:xfrm>
            <a:off x="3580811" y="2479249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b="1" i="1" dirty="0">
                <a:effectLst/>
                <a:latin typeface="+mj-lt"/>
              </a:rPr>
              <a:t>Sampling</a:t>
            </a:r>
          </a:p>
        </p:txBody>
      </p:sp>
      <p:pic>
        <p:nvPicPr>
          <p:cNvPr id="19458" name="Picture 2" descr="Sampling - Free marketing icons">
            <a:extLst>
              <a:ext uri="{FF2B5EF4-FFF2-40B4-BE49-F238E27FC236}">
                <a16:creationId xmlns:a16="http://schemas.microsoft.com/office/drawing/2014/main" id="{9276DC78-DA55-6721-BEF0-BC09D934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296" y="4071938"/>
            <a:ext cx="3452268" cy="345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8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280D3-A50E-E37E-FD90-46A9A8810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EEE9D-81B3-EF11-B224-136511165706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20363A-EF2F-4915-7FFA-1A96E162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D5476B69-DF08-90BA-1628-C6A33974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EE2E5F-2AE9-435F-11D4-EC859898F785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FA200FF-F3CE-E09C-C61F-A508717516AA}"/>
              </a:ext>
            </a:extLst>
          </p:cNvPr>
          <p:cNvSpPr txBox="1"/>
          <p:nvPr/>
        </p:nvSpPr>
        <p:spPr>
          <a:xfrm>
            <a:off x="2479431" y="1824134"/>
            <a:ext cx="1295247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146D2-248E-466C-32ED-3BD2F641FAB8}"/>
              </a:ext>
            </a:extLst>
          </p:cNvPr>
          <p:cNvSpPr txBox="1"/>
          <p:nvPr/>
        </p:nvSpPr>
        <p:spPr>
          <a:xfrm>
            <a:off x="884858" y="7634894"/>
            <a:ext cx="16107038" cy="175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800" b="1" dirty="0">
                <a:solidFill>
                  <a:srgbClr val="000000"/>
                </a:solidFill>
                <a:effectLst/>
                <a:latin typeface="+mj-lt"/>
              </a:rPr>
              <a:t>Population </a:t>
            </a:r>
            <a:r>
              <a:rPr lang="en-US" altLang="ko-KR" sz="3800" dirty="0">
                <a:solidFill>
                  <a:srgbClr val="000000"/>
                </a:solidFill>
                <a:effectLst/>
                <a:latin typeface="+mj-lt"/>
              </a:rPr>
              <a:t>refers to the entire group of elements to which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800" dirty="0">
                <a:solidFill>
                  <a:srgbClr val="000000"/>
                </a:solidFill>
                <a:effectLst/>
                <a:latin typeface="+mj-lt"/>
              </a:rPr>
              <a:t>you intend to generalize your data 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5F6E6-7041-C5BA-F95B-1D9E27142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565" y="3708445"/>
            <a:ext cx="13014342" cy="34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3D178-89CE-8EB2-BE60-29D48ACD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04B9AC-51AA-FA72-6BB5-A4A67100082B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ECBF79-60D2-F4DA-EC46-BB6E53AA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1CA5A346-973E-ABDE-50DD-4E9DD90E9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53AFC-B00E-555D-BE94-7DF3E2B12384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B494F4-D12B-2789-CA66-AE3194D2D4C4}"/>
              </a:ext>
            </a:extLst>
          </p:cNvPr>
          <p:cNvSpPr txBox="1"/>
          <p:nvPr/>
        </p:nvSpPr>
        <p:spPr>
          <a:xfrm>
            <a:off x="2479431" y="1824134"/>
            <a:ext cx="1295247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F18FD-C9A8-E21E-DA13-FA13108314E0}"/>
              </a:ext>
            </a:extLst>
          </p:cNvPr>
          <p:cNvSpPr txBox="1"/>
          <p:nvPr/>
        </p:nvSpPr>
        <p:spPr>
          <a:xfrm>
            <a:off x="635000" y="7634894"/>
            <a:ext cx="16356896" cy="175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800" dirty="0">
                <a:solidFill>
                  <a:srgbClr val="000000"/>
                </a:solidFill>
                <a:effectLst/>
                <a:latin typeface="+mj-lt"/>
              </a:rPr>
              <a:t>In an ideal world, data should be collected from the whole population.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800" dirty="0">
                <a:solidFill>
                  <a:srgbClr val="000000"/>
                </a:solidFill>
                <a:effectLst/>
                <a:latin typeface="+mj-lt"/>
              </a:rPr>
              <a:t> However, often it is not possible.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B166E-9187-9828-02E8-6B891086E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565" y="3708445"/>
            <a:ext cx="13014342" cy="34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0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B773-F97C-F84A-E3A6-DF35C0924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4B6680-DDE8-E008-41DB-BB6E482A4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F78E37AC-EF64-B6CE-DEF8-608F1C1A9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DB4D2-392E-8828-A529-60AC9853DAF4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785317-5470-4C95-F2FD-880AE7028AAD}"/>
              </a:ext>
            </a:extLst>
          </p:cNvPr>
          <p:cNvSpPr txBox="1"/>
          <p:nvPr/>
        </p:nvSpPr>
        <p:spPr>
          <a:xfrm>
            <a:off x="3580811" y="2479249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b="1" i="1" dirty="0">
                <a:effectLst/>
                <a:latin typeface="+mj-lt"/>
              </a:rPr>
              <a:t>Examples of Data</a:t>
            </a:r>
          </a:p>
        </p:txBody>
      </p:sp>
      <p:pic>
        <p:nvPicPr>
          <p:cNvPr id="2050" name="Picture 2" descr="Data gathering Special Flat icon | Freepik">
            <a:extLst>
              <a:ext uri="{FF2B5EF4-FFF2-40B4-BE49-F238E27FC236}">
                <a16:creationId xmlns:a16="http://schemas.microsoft.com/office/drawing/2014/main" id="{8E5669C5-9973-7EB1-EE88-C8231167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8" y="4298197"/>
            <a:ext cx="3509554" cy="35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243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5395B-52E3-427A-CE5E-DE6BC3EA3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E9EFD-5E6B-6E9B-3A83-86C611F109CF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7A8E83-878C-EE07-ACAD-B6F6DFCE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DDC63FFD-9282-D745-2BE9-214DCB81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EE56CF-074A-C2CF-0555-E26B82DFECAC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56F4AB-1F8D-5979-B891-9E6DCD469770}"/>
              </a:ext>
            </a:extLst>
          </p:cNvPr>
          <p:cNvSpPr txBox="1"/>
          <p:nvPr/>
        </p:nvSpPr>
        <p:spPr>
          <a:xfrm>
            <a:off x="2479431" y="1824134"/>
            <a:ext cx="1295247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44EDB-1001-CA5C-01BC-0117FC147E6A}"/>
              </a:ext>
            </a:extLst>
          </p:cNvPr>
          <p:cNvSpPr txBox="1"/>
          <p:nvPr/>
        </p:nvSpPr>
        <p:spPr>
          <a:xfrm>
            <a:off x="-609600" y="7634894"/>
            <a:ext cx="19075400" cy="162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Instead, a sample is collected to represent the entire population.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 If the </a:t>
            </a:r>
            <a:r>
              <a:rPr lang="en-US" altLang="ko-KR" sz="3500" b="1" dirty="0">
                <a:solidFill>
                  <a:srgbClr val="000000"/>
                </a:solidFill>
                <a:effectLst/>
                <a:latin typeface="+mj-lt"/>
              </a:rPr>
              <a:t>sample is selected properly</a:t>
            </a: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, then the findings can be generalized to the entire population.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5C80A-5EB8-6CDF-0C2E-358166756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774" y="4086366"/>
            <a:ext cx="13369133" cy="33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9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98DA-EE66-C0DB-6A1C-E00C62662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E3408-249A-56D3-5BE4-A305A62C5AAD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7F6782-5AA9-D445-F09C-B0E91C5D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5A911F72-0C0E-5A37-6355-4B1D1338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F668AA-8661-68B5-DE09-DCF9E98F92AB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74E5F22-EA66-5FC5-68DA-67880DA9E82F}"/>
              </a:ext>
            </a:extLst>
          </p:cNvPr>
          <p:cNvSpPr txBox="1"/>
          <p:nvPr/>
        </p:nvSpPr>
        <p:spPr>
          <a:xfrm>
            <a:off x="2479431" y="1824134"/>
            <a:ext cx="1295247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45589-40BA-0A44-8E52-24A915937132}"/>
              </a:ext>
            </a:extLst>
          </p:cNvPr>
          <p:cNvSpPr txBox="1"/>
          <p:nvPr/>
        </p:nvSpPr>
        <p:spPr>
          <a:xfrm>
            <a:off x="1179870" y="7634894"/>
            <a:ext cx="15928259" cy="162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In general, the sample should be chosen randomly to avoid </a:t>
            </a:r>
            <a:r>
              <a:rPr lang="en-US" altLang="ko-KR" sz="3500" b="1" dirty="0">
                <a:solidFill>
                  <a:srgbClr val="000000"/>
                </a:solidFill>
                <a:effectLst/>
                <a:latin typeface="+mj-lt"/>
              </a:rPr>
              <a:t>bias</a:t>
            </a: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, where the sample is skewed towards certain groups and does not represent the whole group.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368F4-87DD-FAB8-F68B-32A82A534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774" y="4086366"/>
            <a:ext cx="13369133" cy="33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67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F9994-6183-8407-87CA-B97E7A97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105C08-29BF-0670-7A1D-E32D6BF7475A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4659B9-F3C7-D2EE-C87B-BDE9E258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8F51F168-06BB-6A62-932B-B57E7C5C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10CC91-910B-FA92-F4E4-0592183CD6F7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BCC2A1-7FE6-6DF6-F52F-FCB0EC797607}"/>
              </a:ext>
            </a:extLst>
          </p:cNvPr>
          <p:cNvSpPr txBox="1"/>
          <p:nvPr/>
        </p:nvSpPr>
        <p:spPr>
          <a:xfrm>
            <a:off x="2479431" y="1287249"/>
            <a:ext cx="1295247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b="1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6EB2C-F0ED-2061-1CDE-A8622C61641E}"/>
              </a:ext>
            </a:extLst>
          </p:cNvPr>
          <p:cNvSpPr txBox="1"/>
          <p:nvPr/>
        </p:nvSpPr>
        <p:spPr>
          <a:xfrm>
            <a:off x="1179870" y="2621460"/>
            <a:ext cx="15928259" cy="6702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4500" b="1" dirty="0">
                <a:solidFill>
                  <a:srgbClr val="000000"/>
                </a:solidFill>
                <a:latin typeface="+mj-lt"/>
              </a:rPr>
              <a:t>SAMPLING BIAS</a:t>
            </a:r>
            <a:endParaRPr lang="en-US" altLang="ko-KR" sz="4500" b="1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b="1" dirty="0">
                <a:solidFill>
                  <a:srgbClr val="000000"/>
                </a:solidFill>
                <a:effectLst/>
                <a:latin typeface="+mj-lt"/>
              </a:rPr>
              <a:t>Convenience Bias </a:t>
            </a: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– Only the data that is easy to collect is included in the sample.</a:t>
            </a:r>
            <a:endParaRPr lang="en-US" altLang="ko-KR" sz="3500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b="1" dirty="0">
                <a:solidFill>
                  <a:srgbClr val="000000"/>
                </a:solidFill>
                <a:effectLst/>
                <a:latin typeface="+mj-lt"/>
              </a:rPr>
              <a:t>Nonresponse Bias </a:t>
            </a: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– Some chosen participants for the sample are unwilling to give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b="1" dirty="0">
                <a:solidFill>
                  <a:srgbClr val="000000"/>
                </a:solidFill>
                <a:effectLst/>
                <a:latin typeface="+mj-lt"/>
              </a:rPr>
              <a:t>Voluntary Response Bias </a:t>
            </a: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– Only people who are willing to volunteer are included in the sample.</a:t>
            </a:r>
            <a:endParaRPr lang="en-US" altLang="ko-KR" sz="3500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500" b="1" dirty="0">
                <a:solidFill>
                  <a:srgbClr val="000000"/>
                </a:solidFill>
                <a:effectLst/>
                <a:latin typeface="+mj-lt"/>
              </a:rPr>
              <a:t>Exclusion Bias</a:t>
            </a: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 – Some groups of people are deliberately excluded to participate in the data collection.</a:t>
            </a:r>
          </a:p>
        </p:txBody>
      </p:sp>
    </p:spTree>
    <p:extLst>
      <p:ext uri="{BB962C8B-B14F-4D97-AF65-F5344CB8AC3E}">
        <p14:creationId xmlns:p14="http://schemas.microsoft.com/office/powerpoint/2010/main" val="2952526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12931-CF8E-D8D2-6271-6384FB1AE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87D34-40E7-48F5-8683-F91143192B0C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1BC97C-DD48-F2A8-CBD7-0EA739657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A521A664-5583-C7AE-E1B4-5D8578F5B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62992A-DDF2-DF1F-8AF5-E88CDF061C70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E4E63A-0F9B-966F-9AF4-D0144A92C6A6}"/>
              </a:ext>
            </a:extLst>
          </p:cNvPr>
          <p:cNvSpPr txBox="1"/>
          <p:nvPr/>
        </p:nvSpPr>
        <p:spPr>
          <a:xfrm>
            <a:off x="1179870" y="7857894"/>
            <a:ext cx="15928259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Randomly select observations from the population.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BEC44-4532-B568-A145-5A7FC4053AFF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Simple Random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0E716-B564-840B-151B-7A98B7FFB7FD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D4E10-570F-5CA4-13D7-35181BCDA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565" y="3911645"/>
            <a:ext cx="13014342" cy="34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32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B234A-2570-9742-8CB5-1107D0D2D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CE4A0D-8CFF-97E2-358C-0861701E9A32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61926-4141-FA5D-DC0D-512F1162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10682DFE-8BB3-91B4-B849-D96B3009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F5757C-DB0F-3523-91DE-28ACB0231D29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817AF4-1D78-6793-143D-506C59A04D75}"/>
              </a:ext>
            </a:extLst>
          </p:cNvPr>
          <p:cNvSpPr txBox="1"/>
          <p:nvPr/>
        </p:nvSpPr>
        <p:spPr>
          <a:xfrm>
            <a:off x="1179870" y="7857894"/>
            <a:ext cx="15928259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Randomly select observations from the population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3D413-E636-20BE-1B57-835A0F7BF35F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Stratified Random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8B549-6DF9-4A6F-9318-64521F45B227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B84EC-A23D-6D91-29DF-744F7396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039" y="4074977"/>
            <a:ext cx="13419579" cy="36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83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8227-B0BB-8543-AF6A-7F9B6A4F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BFBE2D-A2CE-3266-BFC5-3D4D6CA9184C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599FD-28FC-435B-8DA2-3F4F8311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21E40132-61D3-6C09-AEE7-F9D679F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5021BA-613E-CE10-3CB1-C973567A4EAC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20A7DB-4231-76BC-8816-2CBFEF2ABDF8}"/>
              </a:ext>
            </a:extLst>
          </p:cNvPr>
          <p:cNvSpPr txBox="1"/>
          <p:nvPr/>
        </p:nvSpPr>
        <p:spPr>
          <a:xfrm>
            <a:off x="1179870" y="7857894"/>
            <a:ext cx="15928259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Suppose there is a population, and the sample size is 12.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66A29-104A-E6D0-670F-17F2C1CB082C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Stratified Random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4DF0F-46D2-342A-428E-AF65097CC2F8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2213A-30AD-4455-5460-07DE41A77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565" y="3911645"/>
            <a:ext cx="13014342" cy="34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9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0CF2-C505-5CB3-3E73-828F6453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6FF7C5-CFC1-96C4-636C-A2C161CF41AB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3CDD96-859F-49F2-D98D-148C268B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C59B618E-102E-1032-5E60-D12AD181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2C01EF-34E8-F135-E88B-070CA1F4092C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A736A9-88CA-8D27-4F1B-171BBF0C08CB}"/>
              </a:ext>
            </a:extLst>
          </p:cNvPr>
          <p:cNvSpPr txBox="1"/>
          <p:nvPr/>
        </p:nvSpPr>
        <p:spPr>
          <a:xfrm>
            <a:off x="1179870" y="8264294"/>
            <a:ext cx="15928259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Arrange the population according to some meaningful groupings or strata.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59414-67E5-3582-A814-23093A185E49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Stratified Random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C5C3E-674D-18C9-EEAE-F948CAA21391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49BA5-F74C-5D32-864D-020B4CC68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937" y="3969960"/>
            <a:ext cx="14626132" cy="41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30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6A0C2-0814-39C2-70B2-30FEA22F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160CF-C15C-4308-1734-3E636430D7AA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FF1A04-3636-FCEC-B39F-1343FED82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2FE5AF18-25F5-3419-F429-922CAB96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852E67-67C6-14BB-25A5-E8E1251B11CB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CA63EF-BC79-5A90-E77F-C1CD9777A8F1}"/>
              </a:ext>
            </a:extLst>
          </p:cNvPr>
          <p:cNvSpPr txBox="1"/>
          <p:nvPr/>
        </p:nvSpPr>
        <p:spPr>
          <a:xfrm>
            <a:off x="1179870" y="8264294"/>
            <a:ext cx="15928259" cy="162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In this example, the population is grouped according to their university, 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as imposed by the research.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BFF01-DE47-C3C8-02F0-8C06AE0A9D12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Stratified Random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5B9C0-9E10-1E41-E07D-75808A751531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527A2-BC16-D236-1ECE-ACB68B4D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903" y="4020760"/>
            <a:ext cx="13864592" cy="37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18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3E443-7921-A326-C431-3D26DDF86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6F5993-48A7-D8E3-91F6-907E22CC1244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7FA359-915D-895E-0FF8-1B015462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7F9C49F3-3F65-FA42-F3AD-62C91CFD0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9FB003-718C-F196-ECB5-6C1AEF0F84FA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EA06D8-7613-8924-0583-8F08ED09F21D}"/>
              </a:ext>
            </a:extLst>
          </p:cNvPr>
          <p:cNvSpPr txBox="1"/>
          <p:nvPr/>
        </p:nvSpPr>
        <p:spPr>
          <a:xfrm>
            <a:off x="1179870" y="8264294"/>
            <a:ext cx="15928259" cy="162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Members in a stratum are homogeneous and members of a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stratum are heterogenous from members of another stratum.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29B59-28BE-A05A-014D-F7B4C987BA7D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Stratified Random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78F4B-C793-0A2E-6EDA-9F9A2F21EE90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800F1-4ECE-F515-2A13-198FB0BAF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903" y="4020760"/>
            <a:ext cx="13864592" cy="37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8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0C465-CD87-33FA-45E7-84B7D8B73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884F72-6629-2210-4DF1-2BE7080E245D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498241-22A3-04FC-7B95-5A3E6A25F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7735ADC0-2145-59AC-3CE3-DE22243D7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6FAF6-6C7D-0D61-8EFC-55FA5C43B693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7F2C39-9915-CEF9-3826-8C26D3CE2CA7}"/>
              </a:ext>
            </a:extLst>
          </p:cNvPr>
          <p:cNvSpPr txBox="1"/>
          <p:nvPr/>
        </p:nvSpPr>
        <p:spPr>
          <a:xfrm>
            <a:off x="1179870" y="8264294"/>
            <a:ext cx="15928259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Then, randomly sample from each group to get a sample of 12.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7D623-C913-5736-4CA6-923AB1D5263D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Stratified Random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6F187-1FF2-6438-429D-0C5DBE155F0D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2969C-45C7-DECC-E2EE-A4F0E7769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473" y="3727628"/>
            <a:ext cx="14975045" cy="43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0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2EC98-D1E3-401E-B1B3-34BF5C221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7A022B-8243-54FA-D54D-8479C9598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C70F02E9-FB36-51FE-F128-CEC04639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D2C464-5168-F94F-A8B8-81AEF74C2957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11B216-6751-356B-42AA-D6E38384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75" y="2904827"/>
            <a:ext cx="4430332" cy="6181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CD4D47-9E52-1ABC-EC8E-23F939B50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389" y="2904827"/>
            <a:ext cx="11216499" cy="6106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4B2922-632F-8235-F0BE-1389ED9EAE72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</p:spTree>
    <p:extLst>
      <p:ext uri="{BB962C8B-B14F-4D97-AF65-F5344CB8AC3E}">
        <p14:creationId xmlns:p14="http://schemas.microsoft.com/office/powerpoint/2010/main" val="351539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E1716-ABD0-D802-4277-96EE7EE9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D33A7-1EA6-079E-B4CF-68C307C3A1BE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0C90D7-2DC2-D072-2133-E23E482F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E09D9BDB-3D1C-7F7B-0687-4D87B8963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9ED38C-7B01-B21F-9932-F00883368870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F460EE-4CBF-D9A9-1728-A4CCD8C76C67}"/>
              </a:ext>
            </a:extLst>
          </p:cNvPr>
          <p:cNvSpPr txBox="1"/>
          <p:nvPr/>
        </p:nvSpPr>
        <p:spPr>
          <a:xfrm>
            <a:off x="1179870" y="8264294"/>
            <a:ext cx="15928259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Suppose there is a population, and the sample size is 12.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240E0-6AC7-BC9F-0C24-DAA79676BA44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Cluster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D1D99-3216-AD32-3A1F-05193ACAD936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78F03-4D90-831B-6659-9276EB374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606" y="4013245"/>
            <a:ext cx="13785101" cy="36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43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651D5-2D80-12D7-0A27-F37033B3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1E7D61-1FA7-6ED4-7E2B-E7FC9DFB186D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99110C-7261-AE8D-47AC-3B1A70F8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5F288655-70FC-FEE6-B1D1-78467A92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46EE8A-5DCD-16E2-D151-7FCBBA1BA891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1F29C8-4E42-410B-422D-1822DB7EA3C9}"/>
              </a:ext>
            </a:extLst>
          </p:cNvPr>
          <p:cNvSpPr txBox="1"/>
          <p:nvPr/>
        </p:nvSpPr>
        <p:spPr>
          <a:xfrm>
            <a:off x="1179870" y="8264294"/>
            <a:ext cx="15928259" cy="162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>
                <a:solidFill>
                  <a:srgbClr val="000000"/>
                </a:solidFill>
                <a:effectLst/>
                <a:latin typeface="+mj-lt"/>
              </a:rPr>
              <a:t>Cluster sampling divides the population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500">
                <a:solidFill>
                  <a:srgbClr val="000000"/>
                </a:solidFill>
                <a:effectLst/>
                <a:latin typeface="+mj-lt"/>
              </a:rPr>
              <a:t>into natural groups, i.e., address, age, sex.</a:t>
            </a:r>
            <a:endParaRPr lang="en-US" altLang="ko-KR" sz="3500" i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B6A11-0BAF-95D6-AEB5-6964EEA3EF3E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Cluster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74C29-43D0-38C1-FC90-2570D7E960B2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16B5C-FA8E-C80F-F762-D3FED21C6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479" y="3836094"/>
            <a:ext cx="14720883" cy="41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9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977EB-718B-6E6A-B03C-B4F2F37E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9028D-BA9D-CDC8-0C05-70B76DE1663E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FE8339-E6EF-22FD-5B8C-C45300F1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CD0EBA2F-8080-46AF-B6A4-B1B9E0E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746250-E480-CEDF-6D02-AEA0ECAEE420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A2B1D5-D1F1-0C19-0F2F-3379F676C7CF}"/>
              </a:ext>
            </a:extLst>
          </p:cNvPr>
          <p:cNvSpPr txBox="1"/>
          <p:nvPr/>
        </p:nvSpPr>
        <p:spPr>
          <a:xfrm>
            <a:off x="1179870" y="8264294"/>
            <a:ext cx="15928259" cy="162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In this example, the population is grouped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according to their address.</a:t>
            </a:r>
            <a:endParaRPr lang="en-US" altLang="ko-KR" sz="3500" i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98DC9-6D7B-A670-4567-BF503BE4B6E4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Multistage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9F75C-3918-25C7-428F-850A190AE10F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9189A-22CA-C881-BE88-CB2B012A2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16" y="3836094"/>
            <a:ext cx="16132413" cy="44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65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60E1B-00FB-138A-0DEC-524BF3097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72D4A-A1BC-7E1A-E829-482B5CBBB841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38467A-90FC-96F3-E63C-E501C93C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75C942A5-B4E8-0843-E8A7-7770F7B1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CE7A6-6367-FE2B-6CA8-14FF78A17AAF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2547F7-1A6D-89C2-2CA7-EA7D5A1A55AB}"/>
              </a:ext>
            </a:extLst>
          </p:cNvPr>
          <p:cNvSpPr txBox="1"/>
          <p:nvPr/>
        </p:nvSpPr>
        <p:spPr>
          <a:xfrm>
            <a:off x="1179870" y="8264294"/>
            <a:ext cx="15928259" cy="162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Choose clusters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to include in the sample.</a:t>
            </a:r>
            <a:endParaRPr lang="en-US" altLang="ko-KR" sz="3500" i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9B4A-0B0F-85E0-61E9-C07273B1BAF7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Multistage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13E0A-8C7A-D867-1B07-58E7CDC3C0B6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5AA63-F68F-7F30-4F56-5DC9C8542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040" y="3944560"/>
            <a:ext cx="14647265" cy="41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73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A6D90-3EBA-5279-E788-CD63C8876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E0EB60-18F0-3035-DF37-6BED05118F09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CF10F-C2AC-F1CB-E518-0496BD51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A23D6754-E4A8-8D96-E824-82EDD96C4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66904-FF42-3882-0BFA-288A1E19DD0D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2DA006-F57B-1490-A768-CB91AD591C80}"/>
              </a:ext>
            </a:extLst>
          </p:cNvPr>
          <p:cNvSpPr txBox="1"/>
          <p:nvPr/>
        </p:nvSpPr>
        <p:spPr>
          <a:xfrm>
            <a:off x="1179870" y="8264294"/>
            <a:ext cx="15928259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Suppose there is a population, and the sample size is 12.</a:t>
            </a:r>
            <a:endParaRPr lang="en-US" altLang="ko-KR" sz="3500" i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E11B8-9A87-8E85-CEE8-55D7372268BB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Multistage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C7FF3-ED21-4F98-17D4-48DDC4FA6F69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2833F-0799-E932-D419-6DD9794D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606" y="4013245"/>
            <a:ext cx="13785101" cy="36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92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5597A-78BD-7127-726E-A2BF3873E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8DFA8D-B5E5-1CB4-8726-1F3E4BF98BED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C4DA96-37EB-77A9-10C0-0E5F8AFB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D0AE4BB4-9C01-7D71-EB81-1C44663F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93D0D9-2086-E1D4-550A-A3B816C5CA91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AAB7C9-A2DC-6FB9-22E4-1FB6BF585F48}"/>
              </a:ext>
            </a:extLst>
          </p:cNvPr>
          <p:cNvSpPr txBox="1"/>
          <p:nvPr/>
        </p:nvSpPr>
        <p:spPr>
          <a:xfrm>
            <a:off x="1179870" y="8264294"/>
            <a:ext cx="15928259" cy="162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Multistage sampling extends cluster sampling where the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population is clustered into natural groups.</a:t>
            </a:r>
            <a:endParaRPr lang="en-US" altLang="ko-KR" sz="3500" i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D108-9AAF-1588-1D94-D90DA84A5ED6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Multistage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10109-747D-5091-A2C6-871D82B330F4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F8149-6226-C602-04DC-064644F84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866" y="3821237"/>
            <a:ext cx="15618177" cy="43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22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48F1A-BA38-5E0C-1900-11CB54127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0AEBA-6B83-7A80-AFFC-A04458F80ED9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46FBAD-1290-8F39-E569-192403CD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CE114CD7-E3E8-F51B-B3CD-D7FAE335D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49FB03-972A-3291-25F6-A8CB97DD6253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F6AC55-AA7B-8A3D-376C-0DF003860BF1}"/>
              </a:ext>
            </a:extLst>
          </p:cNvPr>
          <p:cNvSpPr txBox="1"/>
          <p:nvPr/>
        </p:nvSpPr>
        <p:spPr>
          <a:xfrm>
            <a:off x="1179870" y="8264294"/>
            <a:ext cx="15928259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b="1" dirty="0">
                <a:solidFill>
                  <a:srgbClr val="000000"/>
                </a:solidFill>
                <a:effectLst/>
                <a:latin typeface="+mj-lt"/>
              </a:rPr>
              <a:t>Stage 1: </a:t>
            </a: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Select clusters to be included in the sample.</a:t>
            </a:r>
            <a:endParaRPr lang="en-US" altLang="ko-KR" sz="3500" i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2EFC7-00C6-9614-CA8A-C2F34553C0C3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Multistage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AAB3E-F2E6-5461-48E0-9E53776048D7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63421-504D-64E1-7CA5-A61A6283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74" y="3841831"/>
            <a:ext cx="15009658" cy="422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12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ECD12-3FFD-D5B3-D1B5-EB3F821F3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B06B43-1D38-8E7F-D5E4-8CF3A6D58C9F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AB8214-C561-52F9-796E-C3FB3BD6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1D88E606-E32F-FF2B-0C61-D39EBCAE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0241A5-99FB-64AE-C99B-6D65BF28D2F7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02C33F-A572-61E5-2550-999E291DFE37}"/>
              </a:ext>
            </a:extLst>
          </p:cNvPr>
          <p:cNvSpPr txBox="1"/>
          <p:nvPr/>
        </p:nvSpPr>
        <p:spPr>
          <a:xfrm>
            <a:off x="1179870" y="8264294"/>
            <a:ext cx="15928259" cy="81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b="1" dirty="0">
                <a:solidFill>
                  <a:srgbClr val="000000"/>
                </a:solidFill>
                <a:effectLst/>
                <a:latin typeface="+mj-lt"/>
              </a:rPr>
              <a:t>Stage 2</a:t>
            </a: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: Randomly sample from the selected clusters.</a:t>
            </a:r>
            <a:endParaRPr lang="en-US" altLang="ko-KR" sz="3500" i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0F1300-B549-0B70-4DE5-D4E30A4598FD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effectLst/>
                <a:latin typeface="+mj-lt"/>
              </a:rPr>
              <a:t>Multistage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F568B-6CDE-472C-5A43-6E7BC3244CD6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SAMPLING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24D6C-5335-7D69-9A6F-F70604FE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108" y="3836094"/>
            <a:ext cx="15007738" cy="41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6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F8750-9321-F72B-6063-99851672A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12BA7D-6AED-5B8D-1472-ADFD1CEB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66998DF7-2016-1DB8-2779-01BE6BF82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1239AB-5932-39A8-1533-929C28E263FA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CE94A3-6992-02CF-051D-DA360E3BDD11}"/>
              </a:ext>
            </a:extLst>
          </p:cNvPr>
          <p:cNvSpPr txBox="1"/>
          <p:nvPr/>
        </p:nvSpPr>
        <p:spPr>
          <a:xfrm>
            <a:off x="3580811" y="2479249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b="1" i="1" dirty="0">
                <a:effectLst/>
                <a:latin typeface="+mj-lt"/>
              </a:rPr>
              <a:t>Data Modelling</a:t>
            </a:r>
          </a:p>
        </p:txBody>
      </p:sp>
      <p:pic>
        <p:nvPicPr>
          <p:cNvPr id="21506" name="Picture 2" descr="Data model - Free networking icons">
            <a:extLst>
              <a:ext uri="{FF2B5EF4-FFF2-40B4-BE49-F238E27FC236}">
                <a16:creationId xmlns:a16="http://schemas.microsoft.com/office/drawing/2014/main" id="{155E4240-87FF-8D0C-64BE-B02367C5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31" y="4123930"/>
            <a:ext cx="3293663" cy="32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79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D8F65-0401-8E04-0A71-3EBD9908E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1FA54-E566-F705-38AF-2153A0BB00BB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0BF1D3-AFD1-1925-698D-9D7F09E07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4F845890-4FA5-4890-A3BB-2A59F3F6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0A8F2E-4AB7-5822-6A24-BB8656DB0BF5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67BC72-0B30-78F0-113C-6D8D390F9F16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091BD-E126-1D68-5DF9-DB2CAB72558F}"/>
              </a:ext>
            </a:extLst>
          </p:cNvPr>
          <p:cNvSpPr txBox="1"/>
          <p:nvPr/>
        </p:nvSpPr>
        <p:spPr>
          <a:xfrm>
            <a:off x="884858" y="3391391"/>
            <a:ext cx="16107038" cy="413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In order to make use of data, some </a:t>
            </a: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preprocessing steps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must be performed on it.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This process is motivated by an </a:t>
            </a: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overarching research question or goal.</a:t>
            </a:r>
          </a:p>
        </p:txBody>
      </p:sp>
    </p:spTree>
    <p:extLst>
      <p:ext uri="{BB962C8B-B14F-4D97-AF65-F5344CB8AC3E}">
        <p14:creationId xmlns:p14="http://schemas.microsoft.com/office/powerpoint/2010/main" val="260378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17260-FC59-9B78-7CF0-C342B7DC0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15D4E8-007D-5761-A276-B457E655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588D19EA-CFBC-8A97-C78B-754E4FC1F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F920F-7ED2-B427-C915-685D1B004EE0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B4A91E-0347-BDE7-4A18-15C35B52404A}"/>
              </a:ext>
            </a:extLst>
          </p:cNvPr>
          <p:cNvSpPr txBox="1"/>
          <p:nvPr/>
        </p:nvSpPr>
        <p:spPr>
          <a:xfrm>
            <a:off x="3580811" y="113201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D081F-B63A-CFC1-6482-7404037F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69" y="2951704"/>
            <a:ext cx="14886079" cy="66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78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1F3C9-6C54-B41D-CC48-FFD50581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432E64-BD4B-B928-A30D-AA139A71B6BD}"/>
              </a:ext>
            </a:extLst>
          </p:cNvPr>
          <p:cNvSpPr txBox="1"/>
          <p:nvPr/>
        </p:nvSpPr>
        <p:spPr>
          <a:xfrm>
            <a:off x="1780674" y="40426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E1A5D3-239F-EE38-E27A-4DA2A321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05F7D12F-AB8A-8A12-66DE-8FCEB74B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760783-69EC-ADFC-3081-19C659BF8387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671C8C-9BCD-CAA0-6E24-9D204DC16272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4053A-03CF-33F2-B8D6-E2AC8997E90B}"/>
              </a:ext>
            </a:extLst>
          </p:cNvPr>
          <p:cNvSpPr txBox="1"/>
          <p:nvPr/>
        </p:nvSpPr>
        <p:spPr>
          <a:xfrm>
            <a:off x="262498" y="7083642"/>
            <a:ext cx="3737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Raw Real-World </a:t>
            </a:r>
          </a:p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Data</a:t>
            </a:r>
          </a:p>
        </p:txBody>
      </p:sp>
      <p:pic>
        <p:nvPicPr>
          <p:cNvPr id="29698" name="Picture 2" descr="Earth - Free nature icons">
            <a:extLst>
              <a:ext uri="{FF2B5EF4-FFF2-40B4-BE49-F238E27FC236}">
                <a16:creationId xmlns:a16="http://schemas.microsoft.com/office/drawing/2014/main" id="{45A78CFE-BFDA-B83E-DB9C-C4E663533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4" y="3468901"/>
            <a:ext cx="3041069" cy="304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7BF845-8F99-20AB-8DAB-E9E8FCC346A9}"/>
              </a:ext>
            </a:extLst>
          </p:cNvPr>
          <p:cNvSpPr txBox="1"/>
          <p:nvPr/>
        </p:nvSpPr>
        <p:spPr>
          <a:xfrm>
            <a:off x="884858" y="8320688"/>
            <a:ext cx="16107038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This is the raw data that exists all around us.</a:t>
            </a:r>
          </a:p>
        </p:txBody>
      </p:sp>
    </p:spTree>
    <p:extLst>
      <p:ext uri="{BB962C8B-B14F-4D97-AF65-F5344CB8AC3E}">
        <p14:creationId xmlns:p14="http://schemas.microsoft.com/office/powerpoint/2010/main" val="39473877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253CD-DFC1-3EBE-3905-6C6542D47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F9BDDE-B97E-4957-D653-F40D0992C3EC}"/>
              </a:ext>
            </a:extLst>
          </p:cNvPr>
          <p:cNvSpPr txBox="1"/>
          <p:nvPr/>
        </p:nvSpPr>
        <p:spPr>
          <a:xfrm>
            <a:off x="1780674" y="40426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F9140F-DA52-1E6D-4AAD-F7FE72C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3CD528BB-8533-50AF-9C77-0AA6B4D3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082206-39CD-EEFB-0268-BF119F13B751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21DD3B-D387-532D-1D50-59BA00BACA2F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8769B-0B48-CC2F-F6C2-18B434627CC3}"/>
              </a:ext>
            </a:extLst>
          </p:cNvPr>
          <p:cNvSpPr txBox="1"/>
          <p:nvPr/>
        </p:nvSpPr>
        <p:spPr>
          <a:xfrm>
            <a:off x="262498" y="7083642"/>
            <a:ext cx="3737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Raw Real-World </a:t>
            </a:r>
          </a:p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39F4B-4D85-8F7B-3D56-FDA1075092B3}"/>
              </a:ext>
            </a:extLst>
          </p:cNvPr>
          <p:cNvSpPr txBox="1"/>
          <p:nvPr/>
        </p:nvSpPr>
        <p:spPr>
          <a:xfrm>
            <a:off x="5309624" y="6843360"/>
            <a:ext cx="3737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0000"/>
                </a:solidFill>
                <a:effectLst/>
                <a:latin typeface="+mj-lt"/>
              </a:rPr>
              <a:t>Computer Representation of Data</a:t>
            </a:r>
          </a:p>
        </p:txBody>
      </p:sp>
      <p:pic>
        <p:nvPicPr>
          <p:cNvPr id="29698" name="Picture 2" descr="Earth - Free nature icons">
            <a:extLst>
              <a:ext uri="{FF2B5EF4-FFF2-40B4-BE49-F238E27FC236}">
                <a16:creationId xmlns:a16="http://schemas.microsoft.com/office/drawing/2014/main" id="{6C881FBC-DC4F-AFD4-955C-C87271F2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4" y="3468901"/>
            <a:ext cx="3041069" cy="304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Flat Style Earth Globe on Laptop Screen Technology Illustration 71848173 PNG">
            <a:extLst>
              <a:ext uri="{FF2B5EF4-FFF2-40B4-BE49-F238E27FC236}">
                <a16:creationId xmlns:a16="http://schemas.microsoft.com/office/drawing/2014/main" id="{4D86C56E-1AAC-F044-2805-D17B5D6A5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730" y="2133275"/>
            <a:ext cx="5723755" cy="57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Right arrow - Free arrows icons">
            <a:extLst>
              <a:ext uri="{FF2B5EF4-FFF2-40B4-BE49-F238E27FC236}">
                <a16:creationId xmlns:a16="http://schemas.microsoft.com/office/drawing/2014/main" id="{BE390863-DE2C-400D-59E0-27386160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02" y="7083642"/>
            <a:ext cx="783156" cy="7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3D8A92-AABF-CC05-87BF-F0A1921579C1}"/>
              </a:ext>
            </a:extLst>
          </p:cNvPr>
          <p:cNvSpPr txBox="1"/>
          <p:nvPr/>
        </p:nvSpPr>
        <p:spPr>
          <a:xfrm>
            <a:off x="884858" y="8320688"/>
            <a:ext cx="16107038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Load this data on some representation that the computer can </a:t>
            </a:r>
          </a:p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srgbClr val="000000"/>
                </a:solidFill>
                <a:effectLst/>
                <a:latin typeface="+mj-lt"/>
              </a:rPr>
              <a:t>understand and process.</a:t>
            </a:r>
          </a:p>
        </p:txBody>
      </p:sp>
    </p:spTree>
    <p:extLst>
      <p:ext uri="{BB962C8B-B14F-4D97-AF65-F5344CB8AC3E}">
        <p14:creationId xmlns:p14="http://schemas.microsoft.com/office/powerpoint/2010/main" val="611209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FB0E1-06E4-6F04-D884-A76C9EE7F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99857C-7872-EE2F-4FF8-CEB9513CAB02}"/>
              </a:ext>
            </a:extLst>
          </p:cNvPr>
          <p:cNvSpPr txBox="1"/>
          <p:nvPr/>
        </p:nvSpPr>
        <p:spPr>
          <a:xfrm>
            <a:off x="1780674" y="40426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DD2891-2B0E-0215-8E16-168227A6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B1FB5A53-43B8-C28C-B46A-C8ACEE592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FE34D5-11F4-B6BE-EF18-6B4BCE6F06CE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7E1679-4582-D560-A774-DD58600C91FF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C117E-2F04-5830-33F6-619AA92D8018}"/>
              </a:ext>
            </a:extLst>
          </p:cNvPr>
          <p:cNvSpPr txBox="1"/>
          <p:nvPr/>
        </p:nvSpPr>
        <p:spPr>
          <a:xfrm>
            <a:off x="262498" y="7083642"/>
            <a:ext cx="3737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Raw Real-World </a:t>
            </a:r>
          </a:p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072EC-28B8-8813-4105-FD54BCF64ADA}"/>
              </a:ext>
            </a:extLst>
          </p:cNvPr>
          <p:cNvSpPr txBox="1"/>
          <p:nvPr/>
        </p:nvSpPr>
        <p:spPr>
          <a:xfrm>
            <a:off x="5309624" y="6843360"/>
            <a:ext cx="3737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Computer Representation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58254-64AE-B151-091F-DE01B98F1EA5}"/>
              </a:ext>
            </a:extLst>
          </p:cNvPr>
          <p:cNvSpPr txBox="1"/>
          <p:nvPr/>
        </p:nvSpPr>
        <p:spPr>
          <a:xfrm>
            <a:off x="9635498" y="7083642"/>
            <a:ext cx="3737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0000"/>
                </a:solidFill>
                <a:effectLst/>
                <a:latin typeface="+mj-lt"/>
              </a:rPr>
              <a:t>Mathematical</a:t>
            </a:r>
          </a:p>
          <a:p>
            <a:pPr algn="ctr"/>
            <a:r>
              <a:rPr lang="en-US" altLang="ko-KR" sz="3000" b="1" dirty="0">
                <a:solidFill>
                  <a:srgbClr val="000000"/>
                </a:solidFill>
                <a:effectLst/>
                <a:latin typeface="+mj-lt"/>
              </a:rPr>
              <a:t>Model</a:t>
            </a:r>
          </a:p>
        </p:txBody>
      </p:sp>
      <p:pic>
        <p:nvPicPr>
          <p:cNvPr id="29698" name="Picture 2" descr="Earth - Free nature icons">
            <a:extLst>
              <a:ext uri="{FF2B5EF4-FFF2-40B4-BE49-F238E27FC236}">
                <a16:creationId xmlns:a16="http://schemas.microsoft.com/office/drawing/2014/main" id="{9E2DB505-87E8-65E5-F301-DDBFC457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4" y="3468901"/>
            <a:ext cx="3041069" cy="304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Flat Style Earth Globe on Laptop Screen Technology Illustration 71848173 PNG">
            <a:extLst>
              <a:ext uri="{FF2B5EF4-FFF2-40B4-BE49-F238E27FC236}">
                <a16:creationId xmlns:a16="http://schemas.microsoft.com/office/drawing/2014/main" id="{81A3CA13-8DC5-AFDD-7375-C0068FE7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730" y="2133275"/>
            <a:ext cx="5723755" cy="57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Bar graph - Free business icons">
            <a:extLst>
              <a:ext uri="{FF2B5EF4-FFF2-40B4-BE49-F238E27FC236}">
                <a16:creationId xmlns:a16="http://schemas.microsoft.com/office/drawing/2014/main" id="{4D7128D8-FD6E-3C2C-432C-E47DFC1D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212" y="3408243"/>
            <a:ext cx="2924228" cy="29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Right arrow - Free arrows icons">
            <a:extLst>
              <a:ext uri="{FF2B5EF4-FFF2-40B4-BE49-F238E27FC236}">
                <a16:creationId xmlns:a16="http://schemas.microsoft.com/office/drawing/2014/main" id="{E64BAF97-878B-B9EE-FBCF-118B953D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02" y="7083642"/>
            <a:ext cx="783156" cy="7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Right arrow - Free arrows icons">
            <a:extLst>
              <a:ext uri="{FF2B5EF4-FFF2-40B4-BE49-F238E27FC236}">
                <a16:creationId xmlns:a16="http://schemas.microsoft.com/office/drawing/2014/main" id="{A0D9AF41-29F2-AE99-495E-A44258AFB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856" y="7073874"/>
            <a:ext cx="783156" cy="7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977D2-D814-EAEB-3BDC-EBD2588CB7E7}"/>
              </a:ext>
            </a:extLst>
          </p:cNvPr>
          <p:cNvSpPr txBox="1"/>
          <p:nvPr/>
        </p:nvSpPr>
        <p:spPr>
          <a:xfrm>
            <a:off x="884858" y="8320688"/>
            <a:ext cx="16107038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Estimate or represent this data using a systematic mathematical model.</a:t>
            </a:r>
          </a:p>
        </p:txBody>
      </p:sp>
    </p:spTree>
    <p:extLst>
      <p:ext uri="{BB962C8B-B14F-4D97-AF65-F5344CB8AC3E}">
        <p14:creationId xmlns:p14="http://schemas.microsoft.com/office/powerpoint/2010/main" val="1155072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E5C0D-B4F8-154D-C8B7-D76DAC43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320801-3D1A-A3B3-B04A-C0C85C814878}"/>
              </a:ext>
            </a:extLst>
          </p:cNvPr>
          <p:cNvSpPr txBox="1"/>
          <p:nvPr/>
        </p:nvSpPr>
        <p:spPr>
          <a:xfrm>
            <a:off x="1780674" y="40426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32162-3491-C38D-ED5F-F1EF4F53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CE65077A-254B-F382-DDCD-8A4C7D65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F3C0A4-4415-9D26-914F-599C6F29A0AC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A26CD2-CC49-19DF-CD07-4BE6C02B5CD2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0A998-9EB4-07C6-592C-A68D23F17DF7}"/>
              </a:ext>
            </a:extLst>
          </p:cNvPr>
          <p:cNvSpPr txBox="1"/>
          <p:nvPr/>
        </p:nvSpPr>
        <p:spPr>
          <a:xfrm>
            <a:off x="262498" y="7083642"/>
            <a:ext cx="3737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Raw Real-World </a:t>
            </a:r>
          </a:p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6FFE8-00A5-23B6-17A7-449FEA06C499}"/>
              </a:ext>
            </a:extLst>
          </p:cNvPr>
          <p:cNvSpPr txBox="1"/>
          <p:nvPr/>
        </p:nvSpPr>
        <p:spPr>
          <a:xfrm>
            <a:off x="5309624" y="6843360"/>
            <a:ext cx="3737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Computer Representation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F3AA3-69AD-3A77-2B7A-BE9B6E851547}"/>
              </a:ext>
            </a:extLst>
          </p:cNvPr>
          <p:cNvSpPr txBox="1"/>
          <p:nvPr/>
        </p:nvSpPr>
        <p:spPr>
          <a:xfrm>
            <a:off x="9635498" y="7083642"/>
            <a:ext cx="3737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Mathematical</a:t>
            </a:r>
          </a:p>
          <a:p>
            <a:pPr algn="ctr"/>
            <a:r>
              <a:rPr lang="en-US" altLang="ko-KR" sz="3000" dirty="0">
                <a:solidFill>
                  <a:srgbClr val="000000"/>
                </a:solidFill>
                <a:effectLst/>
                <a:latin typeface="+mj-lt"/>
              </a:rPr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5872B-2876-FD03-E158-55B4C09C4939}"/>
              </a:ext>
            </a:extLst>
          </p:cNvPr>
          <p:cNvSpPr txBox="1"/>
          <p:nvPr/>
        </p:nvSpPr>
        <p:spPr>
          <a:xfrm>
            <a:off x="14110774" y="6837642"/>
            <a:ext cx="3737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0000"/>
                </a:solidFill>
                <a:effectLst/>
                <a:latin typeface="+mj-lt"/>
              </a:rPr>
              <a:t>Inference or Transformation or Insights</a:t>
            </a:r>
          </a:p>
        </p:txBody>
      </p:sp>
      <p:pic>
        <p:nvPicPr>
          <p:cNvPr id="29698" name="Picture 2" descr="Earth - Free nature icons">
            <a:extLst>
              <a:ext uri="{FF2B5EF4-FFF2-40B4-BE49-F238E27FC236}">
                <a16:creationId xmlns:a16="http://schemas.microsoft.com/office/drawing/2014/main" id="{707EB352-F786-6829-657D-E223ECDEB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4" y="3468901"/>
            <a:ext cx="3041069" cy="304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Flat Style Earth Globe on Laptop Screen Technology Illustration 71848173 PNG">
            <a:extLst>
              <a:ext uri="{FF2B5EF4-FFF2-40B4-BE49-F238E27FC236}">
                <a16:creationId xmlns:a16="http://schemas.microsoft.com/office/drawing/2014/main" id="{CC6605F4-5D02-A421-C331-B649CB877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730" y="2133275"/>
            <a:ext cx="5723755" cy="57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Bar graph - Free business icons">
            <a:extLst>
              <a:ext uri="{FF2B5EF4-FFF2-40B4-BE49-F238E27FC236}">
                <a16:creationId xmlns:a16="http://schemas.microsoft.com/office/drawing/2014/main" id="{BEC917A8-A558-4493-5B62-357F59A85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212" y="3408243"/>
            <a:ext cx="2924228" cy="29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 descr="Idea - Free technology icons">
            <a:extLst>
              <a:ext uri="{FF2B5EF4-FFF2-40B4-BE49-F238E27FC236}">
                <a16:creationId xmlns:a16="http://schemas.microsoft.com/office/drawing/2014/main" id="{4B651EED-8FE4-F1CF-C691-16A2D313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769" y="3259531"/>
            <a:ext cx="3250439" cy="325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Right arrow - Free arrows icons">
            <a:extLst>
              <a:ext uri="{FF2B5EF4-FFF2-40B4-BE49-F238E27FC236}">
                <a16:creationId xmlns:a16="http://schemas.microsoft.com/office/drawing/2014/main" id="{7E573798-EECD-6B95-E861-48A9704DE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02" y="7083642"/>
            <a:ext cx="783156" cy="7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Right arrow - Free arrows icons">
            <a:extLst>
              <a:ext uri="{FF2B5EF4-FFF2-40B4-BE49-F238E27FC236}">
                <a16:creationId xmlns:a16="http://schemas.microsoft.com/office/drawing/2014/main" id="{46B73044-EA39-54E7-560C-2FBAF3D0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856" y="7073874"/>
            <a:ext cx="783156" cy="7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Right arrow - Free arrows icons">
            <a:extLst>
              <a:ext uri="{FF2B5EF4-FFF2-40B4-BE49-F238E27FC236}">
                <a16:creationId xmlns:a16="http://schemas.microsoft.com/office/drawing/2014/main" id="{3821CEFE-BF1F-BAEC-3DBF-61C879C6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7618" y="7073874"/>
            <a:ext cx="783156" cy="7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458149-E7F3-FB22-99E9-BC48AD895FAD}"/>
              </a:ext>
            </a:extLst>
          </p:cNvPr>
          <p:cNvSpPr txBox="1"/>
          <p:nvPr/>
        </p:nvSpPr>
        <p:spPr>
          <a:xfrm>
            <a:off x="884858" y="8320688"/>
            <a:ext cx="16107038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000000"/>
                </a:solidFill>
                <a:effectLst/>
                <a:latin typeface="+mj-lt"/>
              </a:rPr>
              <a:t>Make conclusions, transformations, or generate insights from the model.</a:t>
            </a:r>
          </a:p>
        </p:txBody>
      </p:sp>
    </p:spTree>
    <p:extLst>
      <p:ext uri="{BB962C8B-B14F-4D97-AF65-F5344CB8AC3E}">
        <p14:creationId xmlns:p14="http://schemas.microsoft.com/office/powerpoint/2010/main" val="2507369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4CE1-9095-BFF6-DCF1-737150F9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1EB9C6-0C13-9C1A-B750-2EBF264C92D5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CADDAB-0D37-6BEA-544D-0CF55E6D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37DF04FA-E421-A367-3B80-EA6A2591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FB09CE-FFCB-310E-21C9-483865021541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93966E-5BF7-8B39-AE9E-D936432B2DE5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D0856-F1A7-F5FC-11F9-ECC1B34FBDCA}"/>
              </a:ext>
            </a:extLst>
          </p:cNvPr>
          <p:cNvSpPr txBox="1"/>
          <p:nvPr/>
        </p:nvSpPr>
        <p:spPr>
          <a:xfrm>
            <a:off x="884858" y="2684177"/>
            <a:ext cx="16107038" cy="725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Modelling should be backed-up with a </a:t>
            </a: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research question.</a:t>
            </a:r>
          </a:p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This may come in different forms:</a:t>
            </a:r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Sometimes, it is a question out of curiosity.</a:t>
            </a:r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But for projects, there is usually a well-defined research question that needs to be addressed.</a:t>
            </a:r>
          </a:p>
          <a:p>
            <a:pPr>
              <a:lnSpc>
                <a:spcPct val="150000"/>
              </a:lnSpc>
            </a:pPr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4500" i="1" dirty="0">
                <a:solidFill>
                  <a:srgbClr val="000000"/>
                </a:solidFill>
                <a:effectLst/>
                <a:latin typeface="+mj-lt"/>
              </a:rPr>
              <a:t>This question drives every decision in the project.</a:t>
            </a:r>
            <a:endParaRPr lang="en-US" altLang="ko-KR" sz="4500" b="1" i="1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4362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47818-2E67-3070-8091-1571D3A1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0A0F5D-ADAA-4254-DBC3-FC222C2CEC49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7DB3CF-7F41-081E-4F71-3C429F05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A8C15E5F-B09D-06CB-081B-5E7C68DED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240658-7C70-5292-9083-586B68DBEBC0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C0CFC3-A371-A1A9-E4A6-122486AF5FCE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b="1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975C6-5DEC-84CD-097A-3C5E61138F95}"/>
              </a:ext>
            </a:extLst>
          </p:cNvPr>
          <p:cNvSpPr txBox="1"/>
          <p:nvPr/>
        </p:nvSpPr>
        <p:spPr>
          <a:xfrm>
            <a:off x="884858" y="2785777"/>
            <a:ext cx="161070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A good research question is:</a:t>
            </a:r>
          </a:p>
          <a:p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Clear and Concise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– It should be easy to understand, easy to explain to others, free of technical jargon.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Feasible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– It could be answered using the available data and resources at your disposal.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Meaningful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– It addresses a real problem, not something trivial or obvious.</a:t>
            </a:r>
            <a:endParaRPr lang="en-US" altLang="ko-KR" sz="4500" b="1" i="1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1786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8683A-F785-5475-1D3E-28023CD93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302C75-0C13-A344-BA2F-623029E0FE58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3403D7-CE81-C5B1-DBC0-ECFBABDB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DC56B4C5-378B-7D1F-5DE7-BE62E233F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45F755-636A-95C7-1C17-352FE2C14748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57FB8C-42D6-BE87-9C0C-D6F57F087DD9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b="1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CDE1B-D0FD-FEF8-7A20-A277FCA59127}"/>
              </a:ext>
            </a:extLst>
          </p:cNvPr>
          <p:cNvSpPr txBox="1"/>
          <p:nvPr/>
        </p:nvSpPr>
        <p:spPr>
          <a:xfrm>
            <a:off x="884858" y="2684177"/>
            <a:ext cx="16107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Some steps that are performed in answering research</a:t>
            </a:r>
          </a:p>
          <a:p>
            <a:pPr algn="ctr"/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questions and achieving research goal:</a:t>
            </a:r>
            <a:endParaRPr lang="en-US" altLang="ko-KR" sz="4500" b="1" i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4DF20-7694-B460-3CA8-D41AE233DF3D}"/>
              </a:ext>
            </a:extLst>
          </p:cNvPr>
          <p:cNvSpPr txBox="1"/>
          <p:nvPr/>
        </p:nvSpPr>
        <p:spPr>
          <a:xfrm>
            <a:off x="1616969" y="8330061"/>
            <a:ext cx="3737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21BE2-8728-026A-4326-D946D67145BE}"/>
              </a:ext>
            </a:extLst>
          </p:cNvPr>
          <p:cNvSpPr txBox="1"/>
          <p:nvPr/>
        </p:nvSpPr>
        <p:spPr>
          <a:xfrm>
            <a:off x="7275029" y="8330061"/>
            <a:ext cx="3737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Explanatory 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A4206-507F-491F-5EE0-C7815393562F}"/>
              </a:ext>
            </a:extLst>
          </p:cNvPr>
          <p:cNvSpPr txBox="1"/>
          <p:nvPr/>
        </p:nvSpPr>
        <p:spPr>
          <a:xfrm>
            <a:off x="12625363" y="8591398"/>
            <a:ext cx="373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effectLst/>
                <a:latin typeface="+mj-lt"/>
              </a:rPr>
              <a:t>Data Modelling</a:t>
            </a:r>
          </a:p>
        </p:txBody>
      </p:sp>
      <p:pic>
        <p:nvPicPr>
          <p:cNvPr id="31746" name="Picture 2" descr="Preprocessing - Free icons">
            <a:extLst>
              <a:ext uri="{FF2B5EF4-FFF2-40B4-BE49-F238E27FC236}">
                <a16:creationId xmlns:a16="http://schemas.microsoft.com/office/drawing/2014/main" id="{76734587-62AC-C13C-DF66-F84B90A1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969" y="4516127"/>
            <a:ext cx="3737942" cy="37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Data analytics - Free miscellaneous icons">
            <a:extLst>
              <a:ext uri="{FF2B5EF4-FFF2-40B4-BE49-F238E27FC236}">
                <a16:creationId xmlns:a16="http://schemas.microsoft.com/office/drawing/2014/main" id="{1AE30B29-7E09-F47B-7878-C286F823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029" y="4700793"/>
            <a:ext cx="3553276" cy="355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Data modelling - Free seo and web icons">
            <a:extLst>
              <a:ext uri="{FF2B5EF4-FFF2-40B4-BE49-F238E27FC236}">
                <a16:creationId xmlns:a16="http://schemas.microsoft.com/office/drawing/2014/main" id="{773175EE-370F-858C-7EE7-95F59E877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363" y="4776785"/>
            <a:ext cx="3553276" cy="355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765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678BD-1633-2FB9-7D46-769EDB475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165E6B-D305-F160-590F-9C85A32187AA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F5B1B5-07B3-C004-46B4-48C9172D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211B6F22-6885-4E15-F360-9D2A893A4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738F69-9AC7-4365-BBB2-F669F8BA8A7B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EAC780-2683-D152-0214-348520355B8E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b="1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78336D-E7F4-29EC-6DFE-97D5F9FE96C7}"/>
              </a:ext>
            </a:extLst>
          </p:cNvPr>
          <p:cNvSpPr txBox="1"/>
          <p:nvPr/>
        </p:nvSpPr>
        <p:spPr>
          <a:xfrm>
            <a:off x="884858" y="2785777"/>
            <a:ext cx="1610703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Data Preprocessing</a:t>
            </a:r>
          </a:p>
          <a:p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Real-world data is often </a:t>
            </a:r>
            <a:r>
              <a:rPr lang="en-US" altLang="ko-KR" sz="4500" i="1" dirty="0">
                <a:solidFill>
                  <a:srgbClr val="000000"/>
                </a:solidFill>
                <a:effectLst/>
                <a:latin typeface="+mj-lt"/>
              </a:rPr>
              <a:t>‘dirty.’</a:t>
            </a:r>
          </a:p>
          <a:p>
            <a:endParaRPr lang="en-US" altLang="ko-KR" sz="4500" i="1" dirty="0">
              <a:solidFill>
                <a:srgbClr val="000000"/>
              </a:solidFill>
              <a:effectLst/>
              <a:latin typeface="+mj-lt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ko-KR" sz="5000" b="1" dirty="0">
                <a:solidFill>
                  <a:srgbClr val="000000"/>
                </a:solidFill>
                <a:effectLst/>
                <a:latin typeface="+mj-lt"/>
              </a:rPr>
              <a:t>Incomplete </a:t>
            </a:r>
            <a:r>
              <a:rPr lang="en-US" altLang="ko-KR" sz="5000" dirty="0">
                <a:solidFill>
                  <a:srgbClr val="000000"/>
                </a:solidFill>
                <a:effectLst/>
                <a:latin typeface="+mj-lt"/>
              </a:rPr>
              <a:t>– Some values might be missing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ko-KR" sz="5000" b="1" dirty="0">
                <a:solidFill>
                  <a:srgbClr val="000000"/>
                </a:solidFill>
                <a:effectLst/>
                <a:latin typeface="+mj-lt"/>
              </a:rPr>
              <a:t>Noisy</a:t>
            </a:r>
            <a:r>
              <a:rPr lang="en-US" altLang="ko-KR" sz="5000" dirty="0">
                <a:solidFill>
                  <a:srgbClr val="000000"/>
                </a:solidFill>
                <a:effectLst/>
                <a:latin typeface="+mj-lt"/>
              </a:rPr>
              <a:t> – May contain outliers or errors in measurement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ko-KR" sz="5000" b="1" dirty="0">
                <a:solidFill>
                  <a:srgbClr val="000000"/>
                </a:solidFill>
                <a:effectLst/>
                <a:latin typeface="+mj-lt"/>
              </a:rPr>
              <a:t>Inconsistent</a:t>
            </a:r>
            <a:r>
              <a:rPr lang="en-US" altLang="ko-KR" sz="5000" dirty="0">
                <a:solidFill>
                  <a:srgbClr val="000000"/>
                </a:solidFill>
                <a:effectLst/>
                <a:latin typeface="+mj-lt"/>
              </a:rPr>
              <a:t> – May contain discrepancies in encoding</a:t>
            </a:r>
            <a:endParaRPr lang="en-US" altLang="ko-KR" sz="5000" i="1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53767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4652E-EF75-8DD8-DFC7-2CFBFB45E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52CCC8-2F28-AFC0-8B0D-525FF74668B4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A3A850-8A04-E4D4-464C-A75874D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77A92431-720A-A0DD-AC07-47A459B4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96BB4B-00D6-31DF-604A-1BA1B87BCDD3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641A09-2A64-A050-3555-4377E344A02C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b="1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40298-6EC4-04C8-3784-DFF9D32D20FA}"/>
              </a:ext>
            </a:extLst>
          </p:cNvPr>
          <p:cNvSpPr txBox="1"/>
          <p:nvPr/>
        </p:nvSpPr>
        <p:spPr>
          <a:xfrm>
            <a:off x="884858" y="2785777"/>
            <a:ext cx="161070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If the data is analyzed without preprocessing, it may result into low quality results.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Thus, some preprocessing steps are often done to ‘clean’ the data of these problems.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Other data preprocessing techniques may also be done, such as discretization or normalization, depending in the data.</a:t>
            </a:r>
            <a:endParaRPr lang="en-US" altLang="ko-KR" sz="5000" i="1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0537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7A9BC-63F6-FE09-D09C-1B090CB7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6A0D-3361-4BD9-8AC5-F2E24935885D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95F4B-FDB1-6D32-F7F8-71F0B6076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7F5097C3-93A9-17E4-6807-51A9A81B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A09766-2162-3E91-F233-B79DDBEE1811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9539A1-C250-C970-E0AA-C85DB9FE84E1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b="1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1ABAFB-5575-88B8-F50D-D204E119E0EA}"/>
              </a:ext>
            </a:extLst>
          </p:cNvPr>
          <p:cNvSpPr txBox="1"/>
          <p:nvPr/>
        </p:nvSpPr>
        <p:spPr>
          <a:xfrm>
            <a:off x="884858" y="2785777"/>
            <a:ext cx="161070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Exploratory Data Analysis</a:t>
            </a:r>
          </a:p>
          <a:p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Build a general understanding of: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Relationship between different variables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Distribution of the different variables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Outliers in the data, if any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General characteristics of the data as a whole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Performing exploratory data analysis can sometimes help identify good research questions.</a:t>
            </a:r>
            <a:endParaRPr lang="en-US" altLang="ko-KR" sz="5000" i="1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138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AF201-578D-CD80-A36C-BA42B8A0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215F3A-EAA4-EFC0-417D-9559A6F7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AD2A627F-7DFE-9BBA-ADB8-8A09A4A8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4FB8C9-CB13-C752-A0F7-F1E97551A919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09299CC-43CA-7789-201B-BCC2933D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780" y="2776695"/>
            <a:ext cx="14463839" cy="6614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1EB3E-8280-DFA3-A2C4-644A4B56859D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</p:spTree>
    <p:extLst>
      <p:ext uri="{BB962C8B-B14F-4D97-AF65-F5344CB8AC3E}">
        <p14:creationId xmlns:p14="http://schemas.microsoft.com/office/powerpoint/2010/main" val="1588224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F3370-F41E-25C5-5387-BCD463589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6A859C-D43E-9628-576F-0F435A4CB1E2}"/>
              </a:ext>
            </a:extLst>
          </p:cNvPr>
          <p:cNvSpPr txBox="1"/>
          <p:nvPr/>
        </p:nvSpPr>
        <p:spPr>
          <a:xfrm>
            <a:off x="1780674" y="3651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48B264-9499-621B-8A1E-F81AD40B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E4DB7363-AE57-8DD5-4F14-822AEA32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8DB092-29FB-F965-091D-F132E2A07F7E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3C785C-B891-0549-8066-F2E0FBFEAB44}"/>
              </a:ext>
            </a:extLst>
          </p:cNvPr>
          <p:cNvSpPr txBox="1"/>
          <p:nvPr/>
        </p:nvSpPr>
        <p:spPr>
          <a:xfrm>
            <a:off x="1179870" y="7634894"/>
            <a:ext cx="15928259" cy="162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In exploratory data analysis, data visualization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ko-KR" sz="3500" dirty="0">
                <a:solidFill>
                  <a:srgbClr val="000000"/>
                </a:solidFill>
                <a:effectLst/>
                <a:latin typeface="+mj-lt"/>
              </a:rPr>
              <a:t>is often used to gain a better understanding of the data.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37FA2-8FD9-43BF-C394-174A6DB7C5E7}"/>
              </a:ext>
            </a:extLst>
          </p:cNvPr>
          <p:cNvSpPr txBox="1"/>
          <p:nvPr/>
        </p:nvSpPr>
        <p:spPr>
          <a:xfrm>
            <a:off x="884858" y="2429106"/>
            <a:ext cx="1610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000000"/>
                </a:solidFill>
                <a:latin typeface="+mj-lt"/>
              </a:rPr>
              <a:t>Exploratory Data Analysis</a:t>
            </a:r>
            <a:endParaRPr lang="en-US" altLang="ko-KR" sz="5000" b="1" u="sng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34A2A-F670-9B8F-F96F-0822B9E3E47D}"/>
              </a:ext>
            </a:extLst>
          </p:cNvPr>
          <p:cNvSpPr txBox="1"/>
          <p:nvPr/>
        </p:nvSpPr>
        <p:spPr>
          <a:xfrm>
            <a:off x="1358537" y="999005"/>
            <a:ext cx="1500476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6000" dirty="0">
                <a:solidFill>
                  <a:srgbClr val="000000"/>
                </a:solidFill>
                <a:effectLst/>
                <a:latin typeface="+mj-lt"/>
              </a:rPr>
              <a:t>DATA MODELLING</a:t>
            </a:r>
            <a:endParaRPr lang="en-US" altLang="ko-KR" sz="6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CF984-1E4F-7958-50D0-6AEDDA41D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431" y="3508344"/>
            <a:ext cx="12615456" cy="412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71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CFF59-22F5-6BB8-09C7-F3675EB94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85C428-0C17-0C9E-00A5-89EBADD5BB06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438D13-2604-2912-14CD-AA9696DA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57211E53-E668-0CC4-23DA-683750BCE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81A584-1DFA-4A99-296E-95F8BDA7321A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4F2363-EDBE-370E-8FD1-53C9A36DB9FB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b="1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D0425-5736-A057-AB74-F752F618BD39}"/>
              </a:ext>
            </a:extLst>
          </p:cNvPr>
          <p:cNvSpPr txBox="1"/>
          <p:nvPr/>
        </p:nvSpPr>
        <p:spPr>
          <a:xfrm>
            <a:off x="884858" y="2785777"/>
            <a:ext cx="161070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Data modelling involves </a:t>
            </a:r>
            <a:r>
              <a:rPr lang="en-US" altLang="ko-KR" sz="4500" i="1" dirty="0">
                <a:solidFill>
                  <a:srgbClr val="000000"/>
                </a:solidFill>
                <a:effectLst/>
                <a:latin typeface="+mj-lt"/>
              </a:rPr>
              <a:t>creating a mathematical approximation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of the data.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A </a:t>
            </a:r>
            <a:r>
              <a:rPr lang="en-US" altLang="ko-KR" sz="4500" b="1" dirty="0">
                <a:solidFill>
                  <a:srgbClr val="000000"/>
                </a:solidFill>
                <a:effectLst/>
                <a:latin typeface="+mj-lt"/>
              </a:rPr>
              <a:t>mathematical model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represents your data in a </a:t>
            </a:r>
            <a:r>
              <a:rPr lang="en-US" altLang="ko-KR" sz="4500" i="1" dirty="0">
                <a:solidFill>
                  <a:srgbClr val="000000"/>
                </a:solidFill>
                <a:effectLst/>
                <a:latin typeface="+mj-lt"/>
              </a:rPr>
              <a:t>systematic way, where mathematical techniques 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can be applied to make comparisons, transformations, and conclusions.</a:t>
            </a:r>
            <a:endParaRPr lang="en-US" altLang="ko-KR" sz="5000" i="1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24193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0CC27-1F48-FB40-18BA-D536DC92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BFCC03-81C1-1C67-1587-C9EB19350BFD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AA45D-86FF-1CBF-585A-E70A08EF0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C939C3EF-911C-21A0-1984-739B3B3D0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675F1D-BD86-1DD2-F149-FFF203EF0EDA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F81A4D-17A8-DDD4-1FB2-5B604A5434F0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b="1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187E3-322E-108A-A2E3-BB1B69DA2C5A}"/>
              </a:ext>
            </a:extLst>
          </p:cNvPr>
          <p:cNvSpPr txBox="1"/>
          <p:nvPr/>
        </p:nvSpPr>
        <p:spPr>
          <a:xfrm>
            <a:off x="884858" y="2785777"/>
            <a:ext cx="1610703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Mathematical models allow us to:</a:t>
            </a:r>
          </a:p>
          <a:p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Describe/summarize the data systematically.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Make comparisons systematically.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Make inferences supported with statistical confidence.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Statistical inference means drawing conclusions in the presence of uncertainty.</a:t>
            </a:r>
            <a:endParaRPr lang="en-US" altLang="ko-KR" sz="5000" i="1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598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EDBD-F74D-657A-BFAD-638D7B942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4BD117-4C50-99FA-F7E8-6E858E43C0ED}"/>
              </a:ext>
            </a:extLst>
          </p:cNvPr>
          <p:cNvSpPr txBox="1"/>
          <p:nvPr/>
        </p:nvSpPr>
        <p:spPr>
          <a:xfrm>
            <a:off x="1780674" y="43314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0C41D6-D345-3D26-1B44-C7AFEEA1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2F1442D3-4C79-17FF-76E3-3023071D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05646-378C-A417-E0E5-6AD3304A96ED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0C3A99-3996-BB80-6D2C-FBED856C8D08}"/>
              </a:ext>
            </a:extLst>
          </p:cNvPr>
          <p:cNvSpPr txBox="1"/>
          <p:nvPr/>
        </p:nvSpPr>
        <p:spPr>
          <a:xfrm>
            <a:off x="1358537" y="1437036"/>
            <a:ext cx="15004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sz="7000" b="1" dirty="0">
                <a:solidFill>
                  <a:srgbClr val="000000"/>
                </a:solidFill>
                <a:latin typeface="+mj-lt"/>
              </a:rPr>
              <a:t>DATA 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A45195-FF60-4D84-F6C4-826D63F32AA0}"/>
              </a:ext>
            </a:extLst>
          </p:cNvPr>
          <p:cNvSpPr txBox="1"/>
          <p:nvPr/>
        </p:nvSpPr>
        <p:spPr>
          <a:xfrm>
            <a:off x="884858" y="2785777"/>
            <a:ext cx="161070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In </a:t>
            </a:r>
            <a:r>
              <a:rPr lang="en-US" altLang="ko-KR" sz="4500" dirty="0">
                <a:solidFill>
                  <a:srgbClr val="000000"/>
                </a:solidFill>
                <a:latin typeface="+mj-lt"/>
              </a:rPr>
              <a:t>this workshop</a:t>
            </a: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, we will go through the general process of:</a:t>
            </a:r>
          </a:p>
          <a:p>
            <a:endParaRPr lang="en-US" altLang="ko-KR" sz="4500" dirty="0">
              <a:solidFill>
                <a:srgbClr val="000000"/>
              </a:solidFill>
              <a:effectLst/>
              <a:latin typeface="+mj-lt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Identifying a real-world dataset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Formulating some questions or goals for the data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Performing pre-processing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Performing exploratory data analysis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Approximating data using a mathematical model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rgbClr val="000000"/>
                </a:solidFill>
                <a:effectLst/>
                <a:latin typeface="+mj-lt"/>
              </a:rPr>
              <a:t>Drawing conclusions / answering the research questions</a:t>
            </a:r>
            <a:endParaRPr lang="en-US" altLang="ko-KR" sz="5000" i="1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35148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DCD16-A210-3C36-1AD5-F90444F5B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EA4C46-6563-6E55-A2EF-BA2E914C2846}"/>
              </a:ext>
            </a:extLst>
          </p:cNvPr>
          <p:cNvSpPr txBox="1"/>
          <p:nvPr/>
        </p:nvSpPr>
        <p:spPr>
          <a:xfrm>
            <a:off x="1780674" y="3721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2D01-4209-0990-6492-FCEF27EEE080}"/>
              </a:ext>
            </a:extLst>
          </p:cNvPr>
          <p:cNvSpPr txBox="1"/>
          <p:nvPr/>
        </p:nvSpPr>
        <p:spPr>
          <a:xfrm>
            <a:off x="1406770" y="2429106"/>
            <a:ext cx="11752641" cy="646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/>
            </a:pPr>
            <a:r>
              <a:rPr lang="en-PH" sz="4000" dirty="0"/>
              <a:t>Thank you for listening!</a:t>
            </a:r>
          </a:p>
          <a:p>
            <a:pPr>
              <a:lnSpc>
                <a:spcPct val="150000"/>
              </a:lnSpc>
              <a:defRPr sz="1800"/>
            </a:pPr>
            <a:endParaRPr lang="en-PH" sz="4000" i="1" dirty="0"/>
          </a:p>
          <a:p>
            <a:pPr>
              <a:lnSpc>
                <a:spcPct val="150000"/>
              </a:lnSpc>
              <a:defRPr sz="1800"/>
            </a:pPr>
            <a:endParaRPr lang="en-PH" sz="4000" i="1" dirty="0"/>
          </a:p>
          <a:p>
            <a:pPr>
              <a:lnSpc>
                <a:spcPct val="150000"/>
              </a:lnSpc>
              <a:defRPr sz="1800"/>
            </a:pPr>
            <a:r>
              <a:rPr lang="en-PH" sz="4000" i="1" dirty="0"/>
              <a:t>Let’s Connect:</a:t>
            </a:r>
            <a:br>
              <a:rPr lang="en-PH" sz="4000" i="1" dirty="0"/>
            </a:br>
            <a:r>
              <a:rPr lang="en-PH" sz="4000" b="1" dirty="0"/>
              <a:t>Gabriel Avelino Sampedro, Ph.D</a:t>
            </a:r>
            <a:r>
              <a:rPr lang="en-PH" sz="4000" i="1" dirty="0"/>
              <a:t>.</a:t>
            </a:r>
          </a:p>
          <a:p>
            <a:pPr>
              <a:lnSpc>
                <a:spcPct val="150000"/>
              </a:lnSpc>
              <a:defRPr sz="1800"/>
            </a:pPr>
            <a:r>
              <a:rPr lang="en-PH" sz="4000" i="1" dirty="0">
                <a:hlinkClick r:id="rId3"/>
              </a:rPr>
              <a:t>garsampedro@ieee.org</a:t>
            </a:r>
            <a:endParaRPr lang="en-PH" sz="4000" i="1" dirty="0"/>
          </a:p>
          <a:p>
            <a:pPr>
              <a:lnSpc>
                <a:spcPct val="150000"/>
              </a:lnSpc>
              <a:defRPr sz="1800"/>
            </a:pPr>
            <a:r>
              <a:rPr lang="en-PH" sz="4000" i="1" dirty="0"/>
              <a:t>WhatsApp: +63 999 992 9515</a:t>
            </a:r>
            <a:endParaRPr lang="en-PH" sz="36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1708CE-A71B-EAF5-F29B-ED26B7455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135529EE-43A1-F955-B87B-8CD5D4A6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D2095C-21EE-DC2B-8B17-A4F7317372B1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46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E0692-7F43-0B9D-9ADC-9E14A8B17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47494AB-0B94-0D04-300D-272CE3F6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DEE4AA2B-496B-F378-ED7A-8B5E81E2A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F6038F-A400-D92D-7DD0-A8E0888A828E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F7B6A8C-DE57-8355-EE35-76F77451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69" y="2776695"/>
            <a:ext cx="15156062" cy="6927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54E9B-4B9A-42E8-1D00-F5F8FFDA4BBD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</p:spTree>
    <p:extLst>
      <p:ext uri="{BB962C8B-B14F-4D97-AF65-F5344CB8AC3E}">
        <p14:creationId xmlns:p14="http://schemas.microsoft.com/office/powerpoint/2010/main" val="214636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99A2C-B257-B21E-7FD5-7FCF209F7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0E9A02-DA7C-3F88-38A6-F50F3263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" y="346606"/>
            <a:ext cx="2145322" cy="1186388"/>
          </a:xfrm>
          <a:prstGeom prst="rect">
            <a:avLst/>
          </a:prstGeom>
        </p:spPr>
      </p:pic>
      <p:pic>
        <p:nvPicPr>
          <p:cNvPr id="13" name="Picture 2" descr="Unveiling Partnerships that Make Science Castle Philippines 2025 Possible |  Leave a Nest">
            <a:extLst>
              <a:ext uri="{FF2B5EF4-FFF2-40B4-BE49-F238E27FC236}">
                <a16:creationId xmlns:a16="http://schemas.microsoft.com/office/drawing/2014/main" id="{2F0C35B5-65AB-C9BE-4037-4C785330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402" y="0"/>
            <a:ext cx="2605806" cy="19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449959-5786-1D2F-C187-CC8ABDF1E03E}"/>
              </a:ext>
            </a:extLst>
          </p:cNvPr>
          <p:cNvCxnSpPr/>
          <p:nvPr/>
        </p:nvCxnSpPr>
        <p:spPr>
          <a:xfrm>
            <a:off x="2816352" y="896112"/>
            <a:ext cx="1224405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E8F9B6-49BF-B7FC-F73C-CDA37042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96" y="2900097"/>
            <a:ext cx="15916117" cy="6490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FEC1D-5E79-7C76-6B5A-D21AAA7B6121}"/>
              </a:ext>
            </a:extLst>
          </p:cNvPr>
          <p:cNvSpPr txBox="1"/>
          <p:nvPr/>
        </p:nvSpPr>
        <p:spPr>
          <a:xfrm>
            <a:off x="3845664" y="1000494"/>
            <a:ext cx="9848504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altLang="ko-KR" sz="7500" dirty="0">
                <a:effectLst/>
                <a:latin typeface="+mj-lt"/>
              </a:rPr>
              <a:t>Examples of Data</a:t>
            </a:r>
          </a:p>
        </p:txBody>
      </p:sp>
    </p:spTree>
    <p:extLst>
      <p:ext uri="{BB962C8B-B14F-4D97-AF65-F5344CB8AC3E}">
        <p14:creationId xmlns:p14="http://schemas.microsoft.com/office/powerpoint/2010/main" val="247093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C010A4030C30940AC5B3B3E5099227D" ma:contentTypeVersion="5" ma:contentTypeDescription="새 문서를 만듭니다." ma:contentTypeScope="" ma:versionID="3db2be6f11029d7e283f406f4e4a40eb">
  <xsd:schema xmlns:xsd="http://www.w3.org/2001/XMLSchema" xmlns:xs="http://www.w3.org/2001/XMLSchema" xmlns:p="http://schemas.microsoft.com/office/2006/metadata/properties" xmlns:ns3="ad3ea3dd-8c76-4c68-85d7-d38a05f43789" targetNamespace="http://schemas.microsoft.com/office/2006/metadata/properties" ma:root="true" ma:fieldsID="58d87fa2133091d014aa0cf80148812c" ns3:_="">
    <xsd:import namespace="ad3ea3dd-8c76-4c68-85d7-d38a05f437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3ea3dd-8c76-4c68-85d7-d38a05f437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E9B8C8-33FE-4201-A048-261AE8E6062B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ad3ea3dd-8c76-4c68-85d7-d38a05f43789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9C5D3C-9C26-449E-A7E8-2BB6BB68DA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D5E26E-5AF7-4D5D-9167-3C1A55DD158D}">
  <ds:schemaRefs>
    <ds:schemaRef ds:uri="ad3ea3dd-8c76-4c68-85d7-d38a05f437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2861</TotalTime>
  <Words>1584</Words>
  <Application>Microsoft Macintosh PowerPoint</Application>
  <PresentationFormat>Custom</PresentationFormat>
  <Paragraphs>333</Paragraphs>
  <Slides>74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LG</dc:creator>
  <cp:lastModifiedBy>The Academic Editor</cp:lastModifiedBy>
  <cp:revision>105</cp:revision>
  <dcterms:created xsi:type="dcterms:W3CDTF">2006-08-16T00:00:00Z</dcterms:created>
  <dcterms:modified xsi:type="dcterms:W3CDTF">2025-12-12T01:29:34Z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0x0101008C010A4030C30940AC5B3B3E5099227D</vt:lpwstr>
  </property>
</Properties>
</file>